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9336" r:id="rId2"/>
    <p:sldMasterId id="2147489348" r:id="rId3"/>
    <p:sldMasterId id="2147489365" r:id="rId4"/>
  </p:sldMasterIdLst>
  <p:notesMasterIdLst>
    <p:notesMasterId r:id="rId23"/>
  </p:notesMasterIdLst>
  <p:handoutMasterIdLst>
    <p:handoutMasterId r:id="rId24"/>
  </p:handoutMasterIdLst>
  <p:sldIdLst>
    <p:sldId id="256" r:id="rId5"/>
    <p:sldId id="4571" r:id="rId6"/>
    <p:sldId id="4573" r:id="rId7"/>
    <p:sldId id="4572" r:id="rId8"/>
    <p:sldId id="4568" r:id="rId9"/>
    <p:sldId id="4570" r:id="rId10"/>
    <p:sldId id="4564" r:id="rId11"/>
    <p:sldId id="4567" r:id="rId12"/>
    <p:sldId id="4574" r:id="rId13"/>
    <p:sldId id="331" r:id="rId14"/>
    <p:sldId id="4575" r:id="rId15"/>
    <p:sldId id="4576" r:id="rId16"/>
    <p:sldId id="4562" r:id="rId17"/>
    <p:sldId id="4559" r:id="rId18"/>
    <p:sldId id="4578" r:id="rId19"/>
    <p:sldId id="4579" r:id="rId20"/>
    <p:sldId id="4566" r:id="rId21"/>
    <p:sldId id="4466" r:id="rId22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30">
          <p15:clr>
            <a:srgbClr val="A4A3A4"/>
          </p15:clr>
        </p15:guide>
        <p15:guide id="4" orient="horz" pos="907" userDrawn="1">
          <p15:clr>
            <a:srgbClr val="A4A3A4"/>
          </p15:clr>
        </p15:guide>
        <p15:guide id="5" orient="horz" pos="32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700"/>
    <a:srgbClr val="CE0021"/>
    <a:srgbClr val="0267AB"/>
    <a:srgbClr val="006CB5"/>
    <a:srgbClr val="333399"/>
    <a:srgbClr val="0000FF"/>
    <a:srgbClr val="FFFF99"/>
    <a:srgbClr val="A0F973"/>
    <a:srgbClr val="CC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2632" autoAdjust="0"/>
  </p:normalViewPr>
  <p:slideViewPr>
    <p:cSldViewPr>
      <p:cViewPr varScale="1">
        <p:scale>
          <a:sx n="113" d="100"/>
          <a:sy n="113" d="100"/>
        </p:scale>
        <p:origin x="810" y="96"/>
      </p:cViewPr>
      <p:guideLst>
        <p:guide orient="horz" pos="2041"/>
        <p:guide pos="3630"/>
        <p:guide orient="horz" pos="907"/>
        <p:guide orient="horz" pos="32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054" y="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A9ADDFE-2A7B-4042-A20B-96EE93042B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EEE106F-4FA8-4B80-8FD8-EC42E0D1A8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9A597C2F-1EFB-440A-9EC3-02E55C7832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133BE67E-426B-4742-BF1D-F546D0A2A6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0EE64A-8CD0-4183-96CF-48894C9129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2D8F8FC-C8D9-4E13-BDB2-3AD4119F9D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8E596C1-2108-4816-8D1C-A718ECE5F121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CA11A74-6BBD-4541-A430-2AFB74BBB5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CC9E5EE-09D2-4A5B-928E-C3610517FC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55F008F-33F6-466B-9CF5-E3EE97E1A1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B1BCDF1-632E-476D-985A-734680CE7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0AC377-89FC-4508-AFAA-C8BD2EDA3F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1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8578E867-D303-9717-DBBE-EE1BD5E9E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7103D97D-6F4B-54A5-92D3-F3CC7BF9D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42D38F17-8FC4-7F0D-3B38-A56DFBE1B2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70" tIns="45685" rIns="91370" bIns="45685" anchor="b"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21DD97E-6456-4BAC-B0AE-98F7BFB9813B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15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AC377-89FC-4508-AFAA-C8BD2EDA3F2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01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AC377-89FC-4508-AFAA-C8BD2EDA3F2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135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AC377-89FC-4508-AFAA-C8BD2EDA3F2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0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8578E867-D303-9717-DBBE-EE1BD5E9E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7103D97D-6F4B-54A5-92D3-F3CC7BF9D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42D38F17-8FC4-7F0D-3B38-A56DFBE1B2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70" tIns="45685" rIns="91370" bIns="45685" anchor="b"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21DD97E-6456-4BAC-B0AE-98F7BFB9813B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8578E867-D303-9717-DBBE-EE1BD5E9E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7103D97D-6F4B-54A5-92D3-F3CC7BF9D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42D38F17-8FC4-7F0D-3B38-A56DFBE1B2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70" tIns="45685" rIns="91370" bIns="45685" anchor="b"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21DD97E-6456-4BAC-B0AE-98F7BFB9813B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8578E867-D303-9717-DBBE-EE1BD5E9E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7103D97D-6F4B-54A5-92D3-F3CC7BF9D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42D38F17-8FC4-7F0D-3B38-A56DFBE1B2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70" tIns="45685" rIns="91370" bIns="45685" anchor="b"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21DD97E-6456-4BAC-B0AE-98F7BFB9813B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5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7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8578E867-D303-9717-DBBE-EE1BD5E9E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7103D97D-6F4B-54A5-92D3-F3CC7BF9D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42D38F17-8FC4-7F0D-3B38-A56DFBE1B2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70" tIns="45685" rIns="91370" bIns="45685" anchor="b"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21DD97E-6456-4BAC-B0AE-98F7BFB9813B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6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5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AC377-89FC-4508-AFAA-C8BD2EDA3F2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93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AC377-89FC-4508-AFAA-C8BD2EDA3F2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4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AC377-89FC-4508-AFAA-C8BD2EDA3F2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28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AC377-89FC-4508-AFAA-C8BD2EDA3F2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37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06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625B0F5-4111-4FCF-AB51-0F14889BA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00597" y="432000"/>
            <a:ext cx="9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845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819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3291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9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0">
        <p:fade/>
      </p:transition>
    </mc:Choice>
    <mc:Fallback xmlns="">
      <p:transition advClick="0" advTm="3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3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0">
        <p:fade/>
      </p:transition>
    </mc:Choice>
    <mc:Fallback xmlns="">
      <p:transition advClick="0" advTm="3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A011-B203-4E4F-97FB-F1E6AEEC9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5DA31F-BC37-4DC8-B0C8-668BD0D47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1033C-769B-4ABF-B38D-75CDA66F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/>
          <a:lstStyle/>
          <a:p>
            <a:fld id="{DD6367F3-CCE1-4339-BCE3-C30DABA6EB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492906-A22C-40A6-B5D1-B89D3512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70EFF-F762-4616-B0F8-E0A85356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/>
          <a:lstStyle/>
          <a:p>
            <a:fld id="{635D4123-2B78-4595-9A00-2E17B6E0F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3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11262-2AB8-44D9-A46B-6B0292D8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AEEE6-044A-4729-ADDF-C826BD36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3" y="1725613"/>
            <a:ext cx="9937750" cy="411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33E60F-43E7-4517-9AD4-32B516C7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/>
          <a:lstStyle/>
          <a:p>
            <a:fld id="{DD6367F3-CCE1-4339-BCE3-C30DABA6EB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1A753-E892-4E6B-8307-FAD6891B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6B6513-A398-4EAB-A1E1-C8F99D2B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/>
          <a:lstStyle/>
          <a:p>
            <a:fld id="{635D4123-2B78-4595-9A00-2E17B6E0F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2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E366B-59E4-458D-86AF-048E55D7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24131C-81DE-483A-9D86-F08E0D45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B21CB-DB8D-4005-B8F6-A526F34C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/>
          <a:lstStyle/>
          <a:p>
            <a:fld id="{DD6367F3-CCE1-4339-BCE3-C30DABA6EB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5B50D-A119-4B3C-BE06-4D749347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2CCF6D-36A7-4CDC-A306-BA7C377A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/>
          <a:lstStyle/>
          <a:p>
            <a:fld id="{635D4123-2B78-4595-9A00-2E17B6E0F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90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8656D-0452-469A-BCFE-867056BF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41A45A-08E7-473F-BCA3-D87DAFBB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1725613"/>
            <a:ext cx="4892675" cy="411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ACB079-92E8-40E7-B62D-4C9AF0000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7238" y="1725613"/>
            <a:ext cx="4892675" cy="411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7DF4AA-444E-49CE-A9FC-F468D240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/>
          <a:lstStyle/>
          <a:p>
            <a:fld id="{DD6367F3-CCE1-4339-BCE3-C30DABA6EB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9E07CE-9841-4CA0-915D-B6CF1EBE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D70843-D687-4BEE-AABA-43BF096A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/>
          <a:lstStyle/>
          <a:p>
            <a:fld id="{635D4123-2B78-4595-9A00-2E17B6E0F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21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BD4DA-B29F-4CAC-8AA3-DFA3C964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1CF95A-F1A1-4A1A-9B92-9405648E9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DB9AC8-57A5-40AC-97F9-53471B7B9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09ECE0-1BA5-4BDD-8D0F-CD591E42F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21C89E-AE13-4D72-A666-9BD9829D7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8A55C5-CFB8-496D-BFF7-B3E84FCF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/>
          <a:lstStyle/>
          <a:p>
            <a:fld id="{DD6367F3-CCE1-4339-BCE3-C30DABA6EB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9B1F95-ED5B-44F3-A0F4-D2BA68D2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8CB94D-8A1E-496D-9FC9-FC0254BB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/>
          <a:lstStyle/>
          <a:p>
            <a:fld id="{635D4123-2B78-4595-9A00-2E17B6E0F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0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7338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1144588" indent="-230188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5813" indent="-227013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CE7B61D-6792-4736-BA9F-6050EF16E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00597" y="432000"/>
            <a:ext cx="9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1510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83535-8D47-4E71-96AD-698E8CD7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D5142A-8484-4882-99E5-0607F703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/>
          <a:lstStyle/>
          <a:p>
            <a:fld id="{DD6367F3-CCE1-4339-BCE3-C30DABA6EB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90BA46-2CEA-4206-88AF-44AEED57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6878F6-6D6B-48E5-89B9-901597EA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/>
          <a:lstStyle/>
          <a:p>
            <a:fld id="{635D4123-2B78-4595-9A00-2E17B6E0F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30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A06AC3-0593-4DEC-9011-81AFDAC0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/>
          <a:lstStyle/>
          <a:p>
            <a:fld id="{DD6367F3-CCE1-4339-BCE3-C30DABA6EB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6B0C3-BF87-4080-88A9-8FF1846A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388D3-4E69-445F-BFF0-DF1244DB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/>
          <a:lstStyle/>
          <a:p>
            <a:fld id="{635D4123-2B78-4595-9A00-2E17B6E0F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2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D1A94-7332-45A2-86A3-006277EF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EA658-38A1-469C-A38F-1A6BDF01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42E939-CEB4-4868-90C8-5EA7A403C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BAAE8-7497-461F-BA56-3D62DDD5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/>
          <a:lstStyle/>
          <a:p>
            <a:fld id="{DD6367F3-CCE1-4339-BCE3-C30DABA6EB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524F30-B433-4604-B6D4-4ADDA5F2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05F97-E5AF-4A10-ACD4-C85DE783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/>
          <a:lstStyle/>
          <a:p>
            <a:fld id="{635D4123-2B78-4595-9A00-2E17B6E0F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4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18063-FB9C-4A3E-8638-222B92E9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000D75-3C1C-4434-A752-DF5D7FA00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1DE466-1EFD-4057-B296-54FDB6594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371674-1F38-46B7-BE01-C23864E3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/>
          <a:lstStyle/>
          <a:p>
            <a:fld id="{DD6367F3-CCE1-4339-BCE3-C30DABA6EB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431DE1-EBA1-4971-90AD-C3BEAD4D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15C50D-1B19-46CF-8F0F-473043BE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/>
          <a:lstStyle/>
          <a:p>
            <a:fld id="{635D4123-2B78-4595-9A00-2E17B6E0F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75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3BEA7-9A9B-4D38-8006-B305D744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18E2E0-C0FB-4E1F-BFE0-CBC4A12FB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63" y="1725613"/>
            <a:ext cx="9937750" cy="4111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8B435-C7C6-48A2-B8B3-3D4C76A0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/>
          <a:lstStyle/>
          <a:p>
            <a:fld id="{DD6367F3-CCE1-4339-BCE3-C30DABA6EB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FBD3A-081A-405E-8773-C4C49281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E67BA-44E1-4F06-A6F6-CA51314B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/>
          <a:lstStyle/>
          <a:p>
            <a:fld id="{635D4123-2B78-4595-9A00-2E17B6E0F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03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159AFF-721A-4E5A-B5E4-30FD6CF92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75" y="344488"/>
            <a:ext cx="2484438" cy="5492750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017066-C0CC-4E3C-9A0D-47AF77FDA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63" y="344488"/>
            <a:ext cx="7300912" cy="5492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B7C48-46B4-4FCA-8665-A547D925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/>
          <a:lstStyle/>
          <a:p>
            <a:fld id="{DD6367F3-CCE1-4339-BCE3-C30DABA6EB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DDD451-54A1-4E45-B069-9F259122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22A79-4C75-42D9-8817-C7A29A78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/>
          <a:lstStyle/>
          <a:p>
            <a:fld id="{635D4123-2B78-4595-9A00-2E17B6E0F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79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0555FF-978A-6123-0409-67EB66852CF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697038" y="1008063"/>
            <a:ext cx="8385175" cy="88741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pPr>
              <a:defRPr/>
            </a:pPr>
            <a:r>
              <a:rPr lang="ru-RU" sz="2300" dirty="0" err="1"/>
              <a:t>Вебинар</a:t>
            </a:r>
            <a:r>
              <a:rPr lang="ru-RU" sz="2300" dirty="0"/>
              <a:t> "Переход на 1С:ERP с 1С:УПП –</a:t>
            </a:r>
          </a:p>
          <a:p>
            <a:pPr>
              <a:defRPr/>
            </a:pPr>
            <a:r>
              <a:rPr lang="ru-RU" sz="2300" dirty="0"/>
              <a:t>рекомендации и практический опыт" 14 мая 2021 г.</a:t>
            </a:r>
            <a:endParaRPr lang="ru-RU" sz="23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557" y="4032175"/>
            <a:ext cx="8642350" cy="887686"/>
          </a:xfrm>
        </p:spPr>
        <p:txBody>
          <a:bodyPr anchor="t"/>
          <a:lstStyle>
            <a:lvl1pPr algn="ctr">
              <a:defRPr sz="40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557" y="5328319"/>
            <a:ext cx="8642350" cy="1118991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930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21251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011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73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5317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0407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03988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0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2522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8940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5517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54853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6606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75100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40899" y="154350"/>
            <a:ext cx="5943070" cy="13620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3528" b="1"/>
            </a:lvl1pPr>
          </a:lstStyle>
          <a:p>
            <a:pPr lvl="0"/>
            <a:r>
              <a:rPr lang="ru-RU" altLang="ru-RU"/>
              <a:t>Образец заголовка</a:t>
            </a:r>
            <a:endParaRPr lang="ru-RU" alt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CCCEE26-CAFC-5678-9B5A-7EACB2AC8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39E97B-4F89-496F-AC4B-4C1CBD47CF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71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F624332-00C9-47D2-AE58-FA8BC4549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00597" y="432000"/>
            <a:ext cx="9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5130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omin_D\Desktop\Рисунок1.png">
            <a:extLst>
              <a:ext uri="{FF2B5EF4-FFF2-40B4-BE49-F238E27FC236}">
                <a16:creationId xmlns:a16="http://schemas.microsoft.com/office/drawing/2014/main" id="{FE93BB71-8F03-B33F-1C7D-8AC8134165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0488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7"/>
          <p:cNvSpPr>
            <a:spLocks noGrp="1"/>
          </p:cNvSpPr>
          <p:nvPr>
            <p:ph type="title"/>
          </p:nvPr>
        </p:nvSpPr>
        <p:spPr>
          <a:xfrm>
            <a:off x="2880717" y="2811462"/>
            <a:ext cx="5472608" cy="85725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84416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EC1DA14B-EF5D-CA07-2EA5-0913B2CB7B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2D4501-CED2-4381-B1BD-C7C8526793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268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9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55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61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47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91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260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82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3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0EEDF19-4898-4517-A0E4-244924E41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00597" y="432000"/>
            <a:ext cx="9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78557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93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47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3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B07E8B1E-5ADF-4F0F-9070-9024846D7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00597" y="432000"/>
            <a:ext cx="9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703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12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957" y="1511149"/>
            <a:ext cx="6120755" cy="4608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2081724-307C-4CDC-909E-042702FB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1511149"/>
            <a:ext cx="3960515" cy="492443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23F2CD55-1AC9-4310-BF02-61B9C0521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363" y="2303983"/>
            <a:ext cx="3960515" cy="3815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527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1511149"/>
            <a:ext cx="3960515" cy="492443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40957" y="1497411"/>
            <a:ext cx="6120756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363" y="2303983"/>
            <a:ext cx="3960515" cy="3815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11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7624AF76-6102-4F2F-AA54-CF0FF9FF3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437" y="1799927"/>
            <a:ext cx="10801201" cy="280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886325-1519-4DE8-BE79-F261FC0866A5}"/>
              </a:ext>
            </a:extLst>
          </p:cNvPr>
          <p:cNvSpPr/>
          <p:nvPr userDrawn="1"/>
        </p:nvSpPr>
        <p:spPr bwMode="auto">
          <a:xfrm>
            <a:off x="360437" y="-1"/>
            <a:ext cx="10801276" cy="1080000"/>
          </a:xfrm>
          <a:prstGeom prst="rect">
            <a:avLst/>
          </a:prstGeom>
          <a:solidFill>
            <a:srgbClr val="F7F7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16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E7648C4-8A11-4751-AD9C-7CEE93DF7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00597" y="432000"/>
            <a:ext cx="9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AC334-A3F0-4028-9215-D501FB811DC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9" y="323177"/>
            <a:ext cx="842914" cy="468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232" r:id="rId1"/>
    <p:sldLayoutId id="2147489233" r:id="rId2"/>
    <p:sldLayoutId id="2147489234" r:id="rId3"/>
    <p:sldLayoutId id="2147489235" r:id="rId4"/>
    <p:sldLayoutId id="2147489236" r:id="rId5"/>
    <p:sldLayoutId id="2147489237" r:id="rId6"/>
    <p:sldLayoutId id="2147489238" r:id="rId7"/>
    <p:sldLayoutId id="2147489239" r:id="rId8"/>
    <p:sldLayoutId id="2147489240" r:id="rId9"/>
    <p:sldLayoutId id="2147489241" r:id="rId10"/>
    <p:sldLayoutId id="2147489242" r:id="rId11"/>
    <p:sldLayoutId id="2147489243" r:id="rId12"/>
    <p:sldLayoutId id="2147489334" r:id="rId13"/>
    <p:sldLayoutId id="214748933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227" userDrawn="1">
          <p15:clr>
            <a:srgbClr val="F26B43"/>
          </p15:clr>
        </p15:guide>
        <p15:guide id="3" pos="3629" userDrawn="1">
          <p15:clr>
            <a:srgbClr val="F26B43"/>
          </p15:clr>
        </p15:guide>
        <p15:guide id="4" pos="7031" userDrawn="1">
          <p15:clr>
            <a:srgbClr val="F26B43"/>
          </p15:clr>
        </p15:guide>
        <p15:guide id="5" orient="horz" pos="38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1AFC05-2383-4D78-B895-C9CDA9D9171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479" y="373446"/>
            <a:ext cx="921234" cy="719484"/>
          </a:xfrm>
          <a:prstGeom prst="rect">
            <a:avLst/>
          </a:prstGeom>
        </p:spPr>
      </p:pic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BBD03150-7672-46C4-BB20-27A45B04C9E7}"/>
              </a:ext>
            </a:extLst>
          </p:cNvPr>
          <p:cNvCxnSpPr>
            <a:cxnSpLocks/>
          </p:cNvCxnSpPr>
          <p:nvPr userDrawn="1"/>
        </p:nvCxnSpPr>
        <p:spPr bwMode="auto">
          <a:xfrm rot="10800000" flipV="1">
            <a:off x="5834633" y="1799927"/>
            <a:ext cx="5687044" cy="3600400"/>
          </a:xfrm>
          <a:prstGeom prst="bentConnector3">
            <a:avLst>
              <a:gd name="adj1" fmla="val 189761"/>
            </a:avLst>
          </a:prstGeom>
          <a:solidFill>
            <a:srgbClr val="00FF00">
              <a:alpha val="75000"/>
            </a:srgbClr>
          </a:solidFill>
          <a:ln w="38100" cap="flat" cmpd="sng" algn="ctr">
            <a:solidFill>
              <a:srgbClr val="F7F7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192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37" r:id="rId1"/>
    <p:sldLayoutId id="2147489338" r:id="rId2"/>
    <p:sldLayoutId id="2147489339" r:id="rId3"/>
    <p:sldLayoutId id="2147489340" r:id="rId4"/>
    <p:sldLayoutId id="2147489341" r:id="rId5"/>
    <p:sldLayoutId id="2147489342" r:id="rId6"/>
    <p:sldLayoutId id="2147489343" r:id="rId7"/>
    <p:sldLayoutId id="2147489344" r:id="rId8"/>
    <p:sldLayoutId id="2147489345" r:id="rId9"/>
    <p:sldLayoutId id="2147489346" r:id="rId10"/>
    <p:sldLayoutId id="21474893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229239E0-B393-FFA7-6264-4D2F27FA5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>
            <a:extLst>
              <a:ext uri="{FF2B5EF4-FFF2-40B4-BE49-F238E27FC236}">
                <a16:creationId xmlns:a16="http://schemas.microsoft.com/office/drawing/2014/main" id="{3B48A026-B48A-F3CA-62CA-BF759A95C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>
            <a:extLst>
              <a:ext uri="{FF2B5EF4-FFF2-40B4-BE49-F238E27FC236}">
                <a16:creationId xmlns:a16="http://schemas.microsoft.com/office/drawing/2014/main" id="{C28E49A6-EBE7-D641-2969-ECB5C58AAA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5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49" r:id="rId1"/>
    <p:sldLayoutId id="2147489350" r:id="rId2"/>
    <p:sldLayoutId id="2147489351" r:id="rId3"/>
    <p:sldLayoutId id="2147489352" r:id="rId4"/>
    <p:sldLayoutId id="2147489353" r:id="rId5"/>
    <p:sldLayoutId id="2147489354" r:id="rId6"/>
    <p:sldLayoutId id="2147489355" r:id="rId7"/>
    <p:sldLayoutId id="2147489356" r:id="rId8"/>
    <p:sldLayoutId id="2147489357" r:id="rId9"/>
    <p:sldLayoutId id="2147489358" r:id="rId10"/>
    <p:sldLayoutId id="2147489359" r:id="rId11"/>
    <p:sldLayoutId id="2147489360" r:id="rId12"/>
    <p:sldLayoutId id="2147489361" r:id="rId13"/>
    <p:sldLayoutId id="2147489362" r:id="rId14"/>
    <p:sldLayoutId id="2147489363" r:id="rId15"/>
    <p:sldLayoutId id="214748936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66" r:id="rId1"/>
    <p:sldLayoutId id="2147489367" r:id="rId2"/>
    <p:sldLayoutId id="2147489368" r:id="rId3"/>
    <p:sldLayoutId id="2147489369" r:id="rId4"/>
    <p:sldLayoutId id="2147489370" r:id="rId5"/>
    <p:sldLayoutId id="2147489371" r:id="rId6"/>
    <p:sldLayoutId id="2147489372" r:id="rId7"/>
    <p:sldLayoutId id="2147489373" r:id="rId8"/>
    <p:sldLayoutId id="2147489374" r:id="rId9"/>
    <p:sldLayoutId id="2147489375" r:id="rId10"/>
    <p:sldLayoutId id="2147489376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mailto:smetahl@ericos-csp.ru" TargetMode="External"/><Relationship Id="rId4" Type="http://schemas.openxmlformats.org/officeDocument/2006/relationships/hyperlink" Target="https://1c.ru/bf/default.j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mailto:smetahl@ericos-csp.r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4.png"/><Relationship Id="rId1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metahl@ericos-csp.ru" TargetMode="External"/><Relationship Id="rId4" Type="http://schemas.openxmlformats.org/officeDocument/2006/relationships/hyperlink" Target="https://1c.ru/solutions/public/details/11886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4453" y="1378802"/>
            <a:ext cx="10862902" cy="136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64017" fontAlgn="auto">
              <a:lnSpc>
                <a:spcPct val="100000"/>
              </a:lnSpc>
              <a:spcAft>
                <a:spcPts val="0"/>
              </a:spcAft>
            </a:pPr>
            <a:endParaRPr lang="ru-RU" altLang="ru-RU" sz="3024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/>
              <a:t>«BIM-сметчик: новые цифровые подходы к определению сметной стоимости строительных работ»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24008" y="4704431"/>
            <a:ext cx="8061176" cy="131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646" dirty="0" smtClean="0">
                <a:solidFill>
                  <a:prstClr val="black"/>
                </a:solidFill>
                <a:cs typeface="Arial" panose="020B0604020202020204" pitchFamily="34" charset="0"/>
              </a:rPr>
              <a:t>Коровина Марина Владимировна,</a:t>
            </a:r>
            <a:endParaRPr lang="ru-RU" sz="2646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43200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646" b="0" dirty="0" smtClean="0">
                <a:solidFill>
                  <a:prstClr val="black"/>
                </a:solidFill>
                <a:cs typeface="Arial" panose="020B0604020202020204" pitchFamily="34" charset="0"/>
              </a:rPr>
              <a:t>Консультант-аналитик </a:t>
            </a:r>
            <a:r>
              <a:rPr lang="ru-RU" sz="2646" b="0" dirty="0">
                <a:solidFill>
                  <a:prstClr val="black"/>
                </a:solidFill>
                <a:cs typeface="Arial" panose="020B0604020202020204" pitchFamily="34" charset="0"/>
              </a:rPr>
              <a:t>«Эрикос-ЦСП», </a:t>
            </a:r>
            <a:endParaRPr lang="ru-RU" sz="2646" b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43200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646" b="0" dirty="0" smtClean="0">
                <a:solidFill>
                  <a:prstClr val="black"/>
                </a:solidFill>
                <a:cs typeface="Arial" panose="020B0604020202020204" pitchFamily="34" charset="0"/>
              </a:rPr>
              <a:t>г</a:t>
            </a:r>
            <a:r>
              <a:rPr lang="ru-RU" sz="2646" b="0" dirty="0">
                <a:solidFill>
                  <a:prstClr val="black"/>
                </a:solidFill>
                <a:cs typeface="Arial" panose="020B0604020202020204" pitchFamily="34" charset="0"/>
              </a:rPr>
              <a:t>. Екатеринбург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AEA08-068E-6747-814C-606F9BFE958E}"/>
              </a:ext>
            </a:extLst>
          </p:cNvPr>
          <p:cNvSpPr txBox="1"/>
          <p:nvPr/>
        </p:nvSpPr>
        <p:spPr>
          <a:xfrm>
            <a:off x="1019292" y="4308443"/>
            <a:ext cx="1489895" cy="61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3200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701" b="0" dirty="0">
                <a:solidFill>
                  <a:prstClr val="black"/>
                </a:solidFill>
                <a:latin typeface="Calibri" panose="020F0502020204030204"/>
              </a:rPr>
              <a:t>ФОТО </a:t>
            </a:r>
            <a:br>
              <a:rPr lang="ru-RU" sz="1701" b="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701" b="0" dirty="0">
                <a:solidFill>
                  <a:prstClr val="black"/>
                </a:solidFill>
                <a:latin typeface="Calibri" panose="020F0502020204030204"/>
              </a:rPr>
              <a:t>ДОКЛАДЧИКА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0ECF10-B9C9-9765-1707-99B12CCB1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39" y="529711"/>
            <a:ext cx="1504530" cy="849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18" y="4104183"/>
            <a:ext cx="1592169" cy="18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2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022D9F-7CFF-48F4-9A28-B4FA621E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2" y="328666"/>
            <a:ext cx="9145016" cy="369332"/>
          </a:xfr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BI Group</a:t>
            </a:r>
            <a:r>
              <a:rPr lang="ru-RU" dirty="0"/>
              <a:t> – запуск комплексной информационной системы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" y="1151856"/>
            <a:ext cx="4464496" cy="13253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C08A7D-0425-6C6D-2386-617BB26FC6D4}"/>
              </a:ext>
            </a:extLst>
          </p:cNvPr>
          <p:cNvSpPr txBox="1"/>
          <p:nvPr/>
        </p:nvSpPr>
        <p:spPr>
          <a:xfrm>
            <a:off x="288000" y="5616351"/>
            <a:ext cx="10927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Подробнее ознакомиться с видеозаписью презентации можно на сайте бизнес-форума 1С: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ERP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2021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https://1c.ru/bf/default.jsp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или по запросу на почту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/>
              </a:rPr>
              <a:t>smetahl@ericos-csp.ru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829" y="1295871"/>
            <a:ext cx="60084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Внедрение системы производилось в сжатые сроки: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Обучение ключевых пользователей (4 сотрудника) за одну неделю</a:t>
            </a:r>
            <a:r>
              <a:rPr lang="en-US" sz="18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в офисе;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Развертывание и настройка систем – один месяц </a:t>
            </a:r>
            <a:b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собственными силами;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Обучение свыше 200 конечных пользователей заняло 2 недели в учебном центре </a:t>
            </a:r>
            <a:r>
              <a:rPr lang="en-US" sz="1800" b="0" dirty="0">
                <a:solidFill>
                  <a:schemeClr val="tx1"/>
                </a:solidFill>
                <a:cs typeface="Arial" panose="020B0604020202020204" pitchFamily="34" charset="0"/>
              </a:rPr>
              <a:t>BI Group 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с участием разработчика;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Доработки по требованиям выполнялись в</a:t>
            </a:r>
            <a:b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первые месяцы эксплуатации.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33" y="2456353"/>
            <a:ext cx="4212608" cy="3160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022D9F-7CFF-48F4-9A28-B4FA621E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2" y="328666"/>
            <a:ext cx="9145016" cy="369332"/>
          </a:xfr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BI Group</a:t>
            </a:r>
            <a:r>
              <a:rPr lang="ru-RU" dirty="0"/>
              <a:t> – запуск комплексной информационной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8000" y="1154548"/>
            <a:ext cx="108012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1. Функции формирования срезов </a:t>
            </a:r>
            <a:r>
              <a:rPr lang="en-US" sz="1800" b="0" dirty="0">
                <a:solidFill>
                  <a:schemeClr val="tx1"/>
                </a:solidFill>
                <a:cs typeface="Arial" panose="020B0604020202020204" pitchFamily="34" charset="0"/>
              </a:rPr>
              <a:t>KPI 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по проектам: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По каждой смете проекта формируется срез (новая смета), куда передаются ещё не освоенные объемы работ, производится обновление по актуальным индикативным ценам;</a:t>
            </a:r>
          </a:p>
          <a:p>
            <a:pPr marL="2857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Исходная смета проекта закрывается в фактических ценах.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097" y="2717504"/>
            <a:ext cx="575945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2. Функции интеграции с внешними системами:</a:t>
            </a:r>
          </a:p>
          <a:p>
            <a:pPr marL="2857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Интеграция с бухгалтерским учетом;</a:t>
            </a:r>
          </a:p>
          <a:p>
            <a:pPr marL="2857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Интеграция с </a:t>
            </a:r>
            <a:r>
              <a:rPr lang="en-US" sz="1800" b="0" dirty="0">
                <a:solidFill>
                  <a:schemeClr val="tx1"/>
                </a:solidFill>
                <a:cs typeface="Arial" panose="020B0604020202020204" pitchFamily="34" charset="0"/>
              </a:rPr>
              <a:t>BIM 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системами;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8000" y="4230983"/>
            <a:ext cx="1102446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CC0000"/>
              </a:buClr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3. Функции удобства актирования в системе: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При превышении объема работ – подрядчик прикладывает дефектный акт или другое обоснование в системе;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Подрядчик и сметчик  не могут выполнять некоторые функции (например, замену материалов без обоснования,</a:t>
            </a:r>
            <a:r>
              <a:rPr lang="en-US" sz="18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изменение цен без внесения их в общую ценовую базу и т.п.)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Удобство расположения элементов на формах.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685" y="2447999"/>
            <a:ext cx="4415293" cy="20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223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022D9F-7CFF-48F4-9A28-B4FA621E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2" y="328666"/>
            <a:ext cx="9145016" cy="369332"/>
          </a:xfr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BI Group</a:t>
            </a:r>
            <a:r>
              <a:rPr lang="ru-RU" dirty="0"/>
              <a:t> – запуск комплексной информационной системы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405" y="1072308"/>
            <a:ext cx="6264696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CC0000"/>
              </a:buClr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4. Функции управления элементными сметными нормами: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Версионирование сметных нормативов и расценок;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Актуализация смет по актуальным нормам;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Заявки на внесение новых материалов в общекорпоративный каталог для использования для замен в сметах и актах;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Заявки от подразделений на актуализацию сметных норм в корпоративном центре;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Заявки на добавление новых элементных сметных норм в корпоративном центре;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Заявки на отмену элементных сметных норм в корпоративном центре.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620" y="514916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CC0000"/>
              </a:buClr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5. Различные печатные формы и отчеты с нужной детализацией и порядком дополнительных начислений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636E44-A30C-42A9-A154-EF659EF8F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960" y="3384079"/>
            <a:ext cx="4573086" cy="29890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95974-10ED-4FAC-BF23-60F81E6DE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2" b="8904"/>
          <a:stretch/>
        </p:blipFill>
        <p:spPr>
          <a:xfrm>
            <a:off x="6596431" y="1081980"/>
            <a:ext cx="4853239" cy="20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111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022D9F-7CFF-48F4-9A28-B4FA621E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2" y="328666"/>
            <a:ext cx="9145016" cy="369332"/>
          </a:xfr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BI Group</a:t>
            </a:r>
            <a:r>
              <a:rPr lang="ru-RU" dirty="0"/>
              <a:t> – запуск комплексной информационной системы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41" y="5155608"/>
            <a:ext cx="2908884" cy="13248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850" y="1151855"/>
            <a:ext cx="10945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Проект на </a:t>
            </a:r>
            <a:r>
              <a:rPr lang="en-US" sz="1600" dirty="0">
                <a:solidFill>
                  <a:srgbClr val="C00000"/>
                </a:solidFill>
              </a:rPr>
              <a:t>100</a:t>
            </a:r>
            <a:r>
              <a:rPr lang="ru-RU" sz="1600" dirty="0">
                <a:solidFill>
                  <a:srgbClr val="C00000"/>
                </a:solidFill>
              </a:rPr>
              <a:t> рабочих мест. Срок: </a:t>
            </a:r>
            <a:r>
              <a:rPr lang="en-US" sz="1600" dirty="0">
                <a:solidFill>
                  <a:srgbClr val="C00000"/>
                </a:solidFill>
              </a:rPr>
              <a:t>1</a:t>
            </a:r>
            <a:r>
              <a:rPr lang="ru-RU" sz="1600" dirty="0">
                <a:solidFill>
                  <a:srgbClr val="C00000"/>
                </a:solidFill>
              </a:rPr>
              <a:t> год. Эксплуатация системы более 6 лет!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>
                <a:solidFill>
                  <a:srgbClr val="C00000"/>
                </a:solidFill>
              </a:rPr>
              <a:t>По результатам внедрения были достигнуты результаты: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Повышена эффективность работы сотрудников </a:t>
            </a:r>
            <a:r>
              <a:rPr lang="ru-RU" sz="1600" dirty="0">
                <a:solidFill>
                  <a:schemeClr val="tx1"/>
                </a:solidFill>
              </a:rPr>
              <a:t>за счет контроля и мониторинга их действий в общем хранилище сметной документации;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Получена практическая </a:t>
            </a:r>
            <a:r>
              <a:rPr lang="ru-RU" sz="1600" dirty="0">
                <a:solidFill>
                  <a:srgbClr val="C00000"/>
                </a:solidFill>
              </a:rPr>
              <a:t>независимость от конкретных исполнителей </a:t>
            </a:r>
            <a:r>
              <a:rPr lang="ru-RU" sz="1600" dirty="0">
                <a:solidFill>
                  <a:schemeClr val="tx1"/>
                </a:solidFill>
              </a:rPr>
              <a:t>при подготовке проектно-сметной документации;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Обеспечено</a:t>
            </a:r>
            <a:r>
              <a:rPr lang="ru-RU" sz="1600" dirty="0">
                <a:solidFill>
                  <a:srgbClr val="C00000"/>
                </a:solidFill>
              </a:rPr>
              <a:t> отсутствие потерь </a:t>
            </a:r>
            <a:r>
              <a:rPr lang="ru-RU" sz="1600" dirty="0">
                <a:solidFill>
                  <a:schemeClr val="tx1"/>
                </a:solidFill>
              </a:rPr>
              <a:t>сметной документации;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Ускорен в 4 раза процесс мониторинга цен </a:t>
            </a:r>
            <a:r>
              <a:rPr lang="ru-RU" sz="1600" dirty="0">
                <a:solidFill>
                  <a:schemeClr val="tx1"/>
                </a:solidFill>
              </a:rPr>
              <a:t>и доставка их до специалистов, участвующих в подготовке смет;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Усовершенствован процесс оперативной передачи данных</a:t>
            </a:r>
            <a:r>
              <a:rPr lang="ru-RU" sz="1600" dirty="0">
                <a:solidFill>
                  <a:schemeClr val="tx1"/>
                </a:solidFill>
              </a:rPr>
              <a:t> в смежные системы;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Сокращен в 2,5 раза бюджет на сопровождение </a:t>
            </a:r>
            <a:r>
              <a:rPr lang="ru-RU" sz="1600" dirty="0">
                <a:solidFill>
                  <a:schemeClr val="tx1"/>
                </a:solidFill>
              </a:rPr>
              <a:t>сметного ПО;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Усовершенствован и ускорен процесс нормирования</a:t>
            </a:r>
            <a:r>
              <a:rPr lang="ru-RU" sz="1600" dirty="0">
                <a:solidFill>
                  <a:schemeClr val="tx1"/>
                </a:solidFill>
              </a:rPr>
              <a:t> при подготовке расценок для расчета сметной документации;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Ускорен в 5 раз процесс внесения материалов и расценок в корпоративный каталог</a:t>
            </a:r>
            <a:r>
              <a:rPr lang="ru-RU" sz="1600" dirty="0">
                <a:solidFill>
                  <a:schemeClr val="tx1"/>
                </a:solidFill>
              </a:rPr>
              <a:t>, исключены коллизии при ведении такого каталога;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Обеспечена интеграция с системами информационного моделирования.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6678792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AFFAB7-2571-FCC8-70C7-7884BEE5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1" y="208344"/>
            <a:ext cx="9144769" cy="615553"/>
          </a:xfrm>
        </p:spPr>
        <p:txBody>
          <a:bodyPr/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</a:rPr>
              <a:t>Компания "Северсталь" – централизованная система учета ПСД и управления проектами реализации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0FF28-6C49-3720-374F-E11A5E61DF78}"/>
              </a:ext>
            </a:extLst>
          </p:cNvPr>
          <p:cNvSpPr txBox="1"/>
          <p:nvPr/>
        </p:nvSpPr>
        <p:spPr>
          <a:xfrm>
            <a:off x="183538" y="1124341"/>
            <a:ext cx="655380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Компания «Северсталь» — одна из самых эффективных в мире горно-металлургических компаний, создающая новые продукты и комплексные решения из стали вместе с клиентами и партнерами. Основные активы компании находятся в России. Начало деятельности Компании датируется 1955 годом, когда начал работу Череповецкий металлургический комбинат.</a:t>
            </a:r>
          </a:p>
          <a:p>
            <a:pPr algn="just"/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Компания выполняет множество инвестиционно-строительных проектов. У каждого проекта имеется свой Заказчик, а для реализации проектов формируется РГП, осуществляющая его реализацию. Что приводит к необходимости централизации учета проектно-сметной документации в компании и построения единой базы для сквозной аналитики по всем проектам.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Выбор проводился между двумя платформами: «1С:PM Управление проектами ПРОФ», «1С:Смета 3» и «1С:ERP Управление предприятием» и SAP ERP/SAP 4 HANA и обмен с популярным сметным ПО.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38EE4B-7DCF-3E6E-4673-6FCC092A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053" y="1124341"/>
            <a:ext cx="4779820" cy="20484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5E56CC-6F70-5200-6E38-2D0C75F8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053" y="3274287"/>
            <a:ext cx="4628484" cy="30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1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AFFAB7-2571-FCC8-70C7-7884BEE5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1" y="208344"/>
            <a:ext cx="9144769" cy="615553"/>
          </a:xfrm>
        </p:spPr>
        <p:txBody>
          <a:bodyPr/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</a:rPr>
              <a:t>Компания "Северсталь" – централизованная система учета ПСД и управления проектами реализации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000" y="1130718"/>
            <a:ext cx="10873208" cy="480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В итоге была выбрана платформа «1С»: 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Предложенное решение на платформе «1С:Предприятие» представляет собой систему управления проектами капитального строительства с СМР и прикладную сметную программу. 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Этот вариант не только покрывает требуемую функциональность, но и предоставляет широкие возможности по масштабированию и развитию функционала.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Успешный корпоративный опыт использования решений для управления проектами на базе «1С»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. В Компании «Северсталь» уже использовалось решение «1С:ERP»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Система имеет в распоряжении все требуемые сметно-нормативные базы ФЕР ГЭСН, ТЕР, отраслевые базы (Союз инженеров сметчиков), каталоги текущих цен на ресурсы и каталоги индексов пересчета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, кроме того, доступ к ним можно реализовать конкурентным способом в сетевой базе данных.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Система реализована на единой открытой платформе в единой базе данных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, ее можно поддерживать силами собственных ИТ-подразделений. </a:t>
            </a:r>
          </a:p>
          <a:p>
            <a:pPr marL="285750" indent="-285750" algn="just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Платформа имеет </a:t>
            </a:r>
            <a:r>
              <a:rPr 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богатые интеграционные возможности 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– автоматический обмен файлами, Web интерфейсы и сервисы, нативный API, а так же механизмы доступа через </a:t>
            </a:r>
            <a:r>
              <a:rPr lang="ru-RU" sz="1800" b="0" dirty="0" err="1">
                <a:solidFill>
                  <a:schemeClr val="tx1"/>
                </a:solidFill>
                <a:cs typeface="Arial" panose="020B0604020202020204" pitchFamily="34" charset="0"/>
              </a:rPr>
              <a:t>https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-протокол, с подключением внешних средств двухфакторной аутентификации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81163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AFFAB7-2571-FCC8-70C7-7884BEE5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1" y="208344"/>
            <a:ext cx="9144769" cy="615553"/>
          </a:xfrm>
        </p:spPr>
        <p:txBody>
          <a:bodyPr/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</a:rPr>
              <a:t>ПАО "Северсталь" – централизованная система учета ПСД и управления проектами реализации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000" y="1223863"/>
            <a:ext cx="10945216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sz="2800" b="0" dirty="0">
                <a:solidFill>
                  <a:schemeClr val="tx1"/>
                </a:solidFill>
                <a:cs typeface="Arial" panose="020B0604020202020204" pitchFamily="34" charset="0"/>
              </a:rPr>
              <a:t>Внедрение проводилось по методике </a:t>
            </a:r>
            <a:r>
              <a:rPr lang="en-US" sz="2800" b="0" dirty="0">
                <a:solidFill>
                  <a:schemeClr val="tx1"/>
                </a:solidFill>
                <a:cs typeface="Arial" panose="020B0604020202020204" pitchFamily="34" charset="0"/>
              </a:rPr>
              <a:t>Agile </a:t>
            </a:r>
            <a:r>
              <a:rPr lang="ru-RU" sz="2800" b="0" dirty="0">
                <a:solidFill>
                  <a:schemeClr val="tx1"/>
                </a:solidFill>
                <a:cs typeface="Arial" panose="020B0604020202020204" pitchFamily="34" charset="0"/>
              </a:rPr>
              <a:t>полностью удаленно!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83" y="1943943"/>
            <a:ext cx="94107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6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AFFAB7-2571-FCC8-70C7-7884BEE5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1" y="208344"/>
            <a:ext cx="9144769" cy="61555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Компания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 "Северсталь" – централизованная система учета ПСД и управления проектами реализации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76C2D-3F35-3804-E7D7-0307B92FF33F}"/>
              </a:ext>
            </a:extLst>
          </p:cNvPr>
          <p:cNvSpPr txBox="1"/>
          <p:nvPr/>
        </p:nvSpPr>
        <p:spPr>
          <a:xfrm>
            <a:off x="115849" y="1151855"/>
            <a:ext cx="7229364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Проект на </a:t>
            </a: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 рабочих мест. Срок: 1</a:t>
            </a:r>
            <a:r>
              <a:rPr lang="en-US" sz="1900" dirty="0">
                <a:solidFill>
                  <a:srgbClr val="C00000"/>
                </a:solidFill>
              </a:rPr>
              <a:t>,5</a:t>
            </a: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года. Экономический эффект: 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rgbClr val="C00000"/>
                </a:solidFill>
              </a:rPr>
              <a:t>Ход реализации проекта отслеживается в онлайн-режиме; </a:t>
            </a:r>
            <a:endParaRPr lang="en-US" sz="1900" dirty="0">
              <a:solidFill>
                <a:srgbClr val="C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rgbClr val="C00000"/>
                </a:solidFill>
              </a:rPr>
              <a:t>Полностью прозрачный ход выполнения согласования справок КС-3</a:t>
            </a:r>
            <a:r>
              <a:rPr lang="ru-RU" sz="1900" dirty="0">
                <a:solidFill>
                  <a:schemeClr val="tx1"/>
                </a:solidFill>
              </a:rPr>
              <a:t> в системе с отражением бюджетных аналитик</a:t>
            </a:r>
            <a:r>
              <a:rPr lang="ru-RU" sz="1900" dirty="0">
                <a:solidFill>
                  <a:srgbClr val="C00000"/>
                </a:solidFill>
              </a:rPr>
              <a:t>. </a:t>
            </a:r>
            <a:endParaRPr lang="en-US" sz="1900" dirty="0">
              <a:solidFill>
                <a:srgbClr val="C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rgbClr val="C00000"/>
                </a:solidFill>
              </a:rPr>
              <a:t>Полностью исчезла зависимость от исполнителей при расчете </a:t>
            </a:r>
            <a:r>
              <a:rPr lang="ru-RU" sz="1900" dirty="0">
                <a:solidFill>
                  <a:schemeClr val="tx1"/>
                </a:solidFill>
              </a:rPr>
              <a:t>и проверке </a:t>
            </a:r>
            <a:r>
              <a:rPr lang="ru-RU" sz="1900" dirty="0">
                <a:solidFill>
                  <a:srgbClr val="C00000"/>
                </a:solidFill>
              </a:rPr>
              <a:t>сметной документации; </a:t>
            </a:r>
            <a:endParaRPr lang="en-US" sz="1900" dirty="0">
              <a:solidFill>
                <a:srgbClr val="C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rgbClr val="C00000"/>
                </a:solidFill>
              </a:rPr>
              <a:t>Отсутствует потеря данных в документации</a:t>
            </a:r>
            <a:r>
              <a:rPr lang="ru-RU" sz="1900" dirty="0">
                <a:solidFill>
                  <a:schemeClr val="tx1"/>
                </a:solidFill>
              </a:rPr>
              <a:t>, что делает возможным построение любой аналитической отчетности в дальнейшем</a:t>
            </a:r>
            <a:r>
              <a:rPr lang="ru-RU" sz="1900" dirty="0">
                <a:solidFill>
                  <a:srgbClr val="C00000"/>
                </a:solidFill>
              </a:rPr>
              <a:t>. </a:t>
            </a:r>
            <a:endParaRPr lang="en-US" sz="1900" dirty="0">
              <a:solidFill>
                <a:srgbClr val="C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rgbClr val="C00000"/>
                </a:solidFill>
              </a:rPr>
              <a:t>Полностью прозрачный ход выполнения согласования актов выполненных работ </a:t>
            </a:r>
            <a:r>
              <a:rPr lang="ru-RU" sz="1900" dirty="0">
                <a:solidFill>
                  <a:schemeClr val="tx1"/>
                </a:solidFill>
              </a:rPr>
              <a:t>в си</a:t>
            </a:r>
            <a:r>
              <a:rPr lang="en-US" sz="1900" dirty="0">
                <a:solidFill>
                  <a:schemeClr val="tx1"/>
                </a:solidFill>
              </a:rPr>
              <a:t>c</a:t>
            </a:r>
            <a:r>
              <a:rPr lang="ru-RU" sz="1900" dirty="0">
                <a:solidFill>
                  <a:schemeClr val="tx1"/>
                </a:solidFill>
              </a:rPr>
              <a:t>теме, сохранение всех комментариев к закрываемым объемам</a:t>
            </a:r>
            <a:r>
              <a:rPr lang="ru-RU" sz="1900" dirty="0">
                <a:solidFill>
                  <a:srgbClr val="C00000"/>
                </a:solidFill>
              </a:rPr>
              <a:t>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rgbClr val="C00000"/>
                </a:solidFill>
              </a:rPr>
              <a:t>Автоматизирован расчет пусковых комплексов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3F1F1D-1E69-B7C2-26D5-66E20A6FF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145" y="1138607"/>
            <a:ext cx="4005419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3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F8D333C-727F-4BCF-A356-44C548D4F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125" y="2402172"/>
            <a:ext cx="986517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>
              <a:spcBef>
                <a:spcPts val="3600"/>
              </a:spcBef>
              <a:buFontTx/>
              <a:buNone/>
            </a:pPr>
            <a:r>
              <a:rPr lang="ru-RU" altLang="ru-RU" sz="4000" dirty="0" smtClean="0">
                <a:solidFill>
                  <a:srgbClr val="F7F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Вопросы?</a:t>
            </a:r>
          </a:p>
          <a:p>
            <a:pPr>
              <a:spcBef>
                <a:spcPts val="3600"/>
              </a:spcBef>
              <a:buFontTx/>
              <a:buNone/>
            </a:pPr>
            <a:r>
              <a:rPr lang="ru-RU" alt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Коровина Марина</a:t>
            </a:r>
            <a:endParaRPr lang="ru-RU" alt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CC57CA-5CA1-4E0D-80FB-2EA38C6A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709" y="4320207"/>
            <a:ext cx="9784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ru-RU" sz="2400" dirty="0" smtClean="0">
                <a:solidFill>
                  <a:srgbClr val="F7F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korm</a:t>
            </a:r>
            <a:r>
              <a:rPr lang="en-US" altLang="ru-RU" sz="2400" dirty="0" smtClean="0">
                <a:solidFill>
                  <a:srgbClr val="F7F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@ericos-csp.ru</a:t>
            </a:r>
            <a:r>
              <a:rPr lang="ru-RU" altLang="ru-RU" sz="2400" dirty="0" smtClean="0">
                <a:solidFill>
                  <a:srgbClr val="F7F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ru-RU" sz="2400" dirty="0">
              <a:solidFill>
                <a:srgbClr val="F7F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C77401-92C4-471C-9664-99EF8F4C04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479" y="373446"/>
            <a:ext cx="921234" cy="719484"/>
          </a:xfrm>
          <a:prstGeom prst="rect">
            <a:avLst/>
          </a:prstGeom>
        </p:spPr>
      </p:pic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A4E43F14-016C-4734-9FC0-B2D2D208244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357981" y="2556011"/>
            <a:ext cx="3600400" cy="2088232"/>
          </a:xfrm>
          <a:prstGeom prst="bentConnector3">
            <a:avLst>
              <a:gd name="adj1" fmla="val 99854"/>
            </a:avLst>
          </a:prstGeom>
          <a:solidFill>
            <a:srgbClr val="00FF00">
              <a:alpha val="75000"/>
            </a:srgbClr>
          </a:solidFill>
          <a:ln w="38100" cap="flat" cmpd="sng" algn="ctr">
            <a:solidFill>
              <a:srgbClr val="F7F7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77" y="2896981"/>
            <a:ext cx="3124908" cy="1423226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2CC57CA-5CA1-4E0D-80FB-2EA38C6A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297" y="4320206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solidFill>
                  <a:srgbClr val="F7F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smetahl@ericos-csp.ru</a:t>
            </a:r>
            <a:r>
              <a:rPr lang="ru-RU" altLang="ru-RU" sz="2400" dirty="0" smtClean="0">
                <a:solidFill>
                  <a:srgbClr val="F7F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ru-RU" sz="2400" dirty="0">
              <a:solidFill>
                <a:srgbClr val="F7F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0" name="Заголовок 1">
            <a:extLst>
              <a:ext uri="{FF2B5EF4-FFF2-40B4-BE49-F238E27FC236}">
                <a16:creationId xmlns:a16="http://schemas.microsoft.com/office/drawing/2014/main" id="{27E6DC96-9982-EABF-1FA2-2CC1D0689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588" y="434459"/>
            <a:ext cx="9045575" cy="369332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Новая специальность – </a:t>
            </a:r>
            <a:r>
              <a:rPr lang="en-US" altLang="ru-RU" dirty="0">
                <a:solidFill>
                  <a:schemeClr val="tx1"/>
                </a:solidFill>
              </a:rPr>
              <a:t>BIM </a:t>
            </a:r>
            <a:r>
              <a:rPr lang="ru-RU" altLang="ru-RU" dirty="0">
                <a:solidFill>
                  <a:schemeClr val="tx1"/>
                </a:solidFill>
              </a:rPr>
              <a:t>сметчик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6FD0CA-63F8-1512-1DD0-A5CA8D37F3AE}"/>
              </a:ext>
            </a:extLst>
          </p:cNvPr>
          <p:cNvSpPr txBox="1"/>
          <p:nvPr/>
        </p:nvSpPr>
        <p:spPr>
          <a:xfrm>
            <a:off x="286286" y="2786548"/>
            <a:ext cx="109198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b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2000" dirty="0"/>
              <a:t>Ожидание от специальности: Cost-инженер, формирующий стоимость проекта «в моменте»: </a:t>
            </a:r>
          </a:p>
          <a:p>
            <a:pPr algn="just"/>
            <a:r>
              <a:rPr lang="ru-RU" sz="2000" dirty="0"/>
              <a:t>• Уровень подготовки ПД оценивается по степени детализации и проработки документации, а не на основании ограничений по суммам;</a:t>
            </a:r>
          </a:p>
          <a:p>
            <a:pPr algn="just"/>
            <a:r>
              <a:rPr lang="ru-RU" sz="2000" dirty="0"/>
              <a:t>• Настоящий сметчик формирует экономику, отвечает за ценообразование, а значит - и всю строительную отрасль </a:t>
            </a:r>
          </a:p>
          <a:p>
            <a:pPr algn="just"/>
            <a:r>
              <a:rPr lang="ru-RU" sz="2000" dirty="0"/>
              <a:t>• Сметчик = IT-специалист, работающий с единой цифровой БД BIM-модели, которую можно представить и как 3D-картинку, и как спецификацию, и как смету.</a:t>
            </a:r>
          </a:p>
          <a:p>
            <a:pPr algn="just"/>
            <a:r>
              <a:rPr lang="ru-RU" sz="2000" dirty="0"/>
              <a:t>• Сметные решения теперь остаются не в файлах локальных смет, а в BIM-модели.</a:t>
            </a:r>
          </a:p>
          <a:p>
            <a:pPr algn="just"/>
            <a:r>
              <a:rPr lang="ru-RU" sz="2000" dirty="0"/>
              <a:t>• Равноправный участник проектного процесса, вносит свои сметные решения в BIM-модель, завязывая их на параметры </a:t>
            </a:r>
            <a:r>
              <a:rPr lang="ru-RU" sz="2000" dirty="0" err="1"/>
              <a:t>осмечиваемых</a:t>
            </a:r>
            <a:r>
              <a:rPr lang="ru-RU" sz="2000" dirty="0"/>
              <a:t> элементов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D8CC8-684D-7503-8D5C-0818EBC17711}"/>
              </a:ext>
            </a:extLst>
          </p:cNvPr>
          <p:cNvSpPr txBox="1"/>
          <p:nvPr/>
        </p:nvSpPr>
        <p:spPr>
          <a:xfrm>
            <a:off x="2155721" y="1111205"/>
            <a:ext cx="35700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0" dirty="0">
                <a:solidFill>
                  <a:prstClr val="black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Реформа ценообразования (421/</a:t>
            </a:r>
            <a:r>
              <a:rPr lang="ru-RU" altLang="ru-RU" sz="3200" b="0" dirty="0" err="1">
                <a:solidFill>
                  <a:prstClr val="black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пр</a:t>
            </a:r>
            <a:r>
              <a:rPr lang="ru-RU" altLang="ru-RU" sz="3200" b="0" dirty="0">
                <a:solidFill>
                  <a:prstClr val="black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C5BFF-689F-3972-0939-C1004BBF21C3}"/>
              </a:ext>
            </a:extLst>
          </p:cNvPr>
          <p:cNvSpPr txBox="1"/>
          <p:nvPr/>
        </p:nvSpPr>
        <p:spPr>
          <a:xfrm>
            <a:off x="7275341" y="1603647"/>
            <a:ext cx="4248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0" dirty="0">
                <a:solidFill>
                  <a:prstClr val="black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Внедрение ТИМ</a:t>
            </a:r>
            <a:endParaRPr lang="ru-RU" sz="3200" dirty="0"/>
          </a:p>
        </p:txBody>
      </p:sp>
      <p:pic>
        <p:nvPicPr>
          <p:cNvPr id="12" name="Picture 18" descr="Стрелка картинки, стоковые фото Стрелка | Depositphotos">
            <a:extLst>
              <a:ext uri="{FF2B5EF4-FFF2-40B4-BE49-F238E27FC236}">
                <a16:creationId xmlns:a16="http://schemas.microsoft.com/office/drawing/2014/main" id="{67A76E6B-D696-1CD2-8A44-E83E334D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1" y="1215628"/>
            <a:ext cx="1360817" cy="13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Стрелка картинки, стоковые фото Стрелка | Depositphotos">
            <a:extLst>
              <a:ext uri="{FF2B5EF4-FFF2-40B4-BE49-F238E27FC236}">
                <a16:creationId xmlns:a16="http://schemas.microsoft.com/office/drawing/2014/main" id="{79B6BDC6-D91B-DB9F-7E38-0A934196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12" y="1215627"/>
            <a:ext cx="1360817" cy="13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0" name="Заголовок 1">
            <a:extLst>
              <a:ext uri="{FF2B5EF4-FFF2-40B4-BE49-F238E27FC236}">
                <a16:creationId xmlns:a16="http://schemas.microsoft.com/office/drawing/2014/main" id="{27E6DC96-9982-EABF-1FA2-2CC1D0689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588" y="434459"/>
            <a:ext cx="9045575" cy="369332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Платформа для оценки стоимости строительных работ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6FD0CA-63F8-1512-1DD0-A5CA8D37F3AE}"/>
              </a:ext>
            </a:extLst>
          </p:cNvPr>
          <p:cNvSpPr txBox="1"/>
          <p:nvPr/>
        </p:nvSpPr>
        <p:spPr>
          <a:xfrm>
            <a:off x="288000" y="5184303"/>
            <a:ext cx="109198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b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2400" dirty="0">
                <a:solidFill>
                  <a:srgbClr val="FF0000"/>
                </a:solidFill>
              </a:rPr>
              <a:t>Импортозамещение заключается не только в отечественном программном обеспечении, но и в отечественной платформе (для развития и сопровождения уже готовых решений)!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4099F-BB61-0FA8-55B5-AC946EA1BF6D}"/>
              </a:ext>
            </a:extLst>
          </p:cNvPr>
          <p:cNvSpPr txBox="1"/>
          <p:nvPr/>
        </p:nvSpPr>
        <p:spPr>
          <a:xfrm>
            <a:off x="288000" y="1079847"/>
            <a:ext cx="109198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b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2400" dirty="0"/>
              <a:t>Система оценки сметной стоимости может быть интегрирована в общую платформу по расчета стоимости проекта на любой стадии ЖЦП.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4099F-BB61-0FA8-55B5-AC946EA1BF6D}"/>
              </a:ext>
            </a:extLst>
          </p:cNvPr>
          <p:cNvSpPr txBox="1"/>
          <p:nvPr/>
        </p:nvSpPr>
        <p:spPr>
          <a:xfrm>
            <a:off x="288000" y="2025022"/>
            <a:ext cx="109198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b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2400" dirty="0"/>
              <a:t>При переходе на отечественное программное обеспечение можно «убить двух зайцев» - заменить систему работы с бюджетом проекта и расчета сметной стоимости. </a:t>
            </a:r>
          </a:p>
        </p:txBody>
      </p:sp>
      <p:pic>
        <p:nvPicPr>
          <p:cNvPr id="8" name="Picture 16" descr="ОБЛАКО-ERP">
            <a:extLst>
              <a:ext uri="{FF2B5EF4-FFF2-40B4-BE49-F238E27FC236}">
                <a16:creationId xmlns:a16="http://schemas.microsoft.com/office/drawing/2014/main" id="{D1935CF6-BC3D-5BAA-D8AC-7945B010128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69" y="2808649"/>
            <a:ext cx="3168352" cy="16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ОБЛАКО-УХ">
            <a:extLst>
              <a:ext uri="{FF2B5EF4-FFF2-40B4-BE49-F238E27FC236}">
                <a16:creationId xmlns:a16="http://schemas.microsoft.com/office/drawing/2014/main" id="{7F36ADE9-AD98-4A4F-58EA-4EE51D76838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5" y="3716476"/>
            <a:ext cx="2734257" cy="146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ОБЛАКО_ДО">
            <a:extLst>
              <a:ext uri="{FF2B5EF4-FFF2-40B4-BE49-F238E27FC236}">
                <a16:creationId xmlns:a16="http://schemas.microsoft.com/office/drawing/2014/main" id="{66EA870D-2ACD-BF04-8207-8D496F3C96A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1" y="3933257"/>
            <a:ext cx="2836082" cy="127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0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87" y="1818211"/>
            <a:ext cx="4852586" cy="1887996"/>
          </a:xfrm>
          <a:prstGeom prst="rect">
            <a:avLst/>
          </a:prstGeom>
        </p:spPr>
      </p:pic>
      <p:sp>
        <p:nvSpPr>
          <p:cNvPr id="10320" name="Заголовок 1">
            <a:extLst>
              <a:ext uri="{FF2B5EF4-FFF2-40B4-BE49-F238E27FC236}">
                <a16:creationId xmlns:a16="http://schemas.microsoft.com/office/drawing/2014/main" id="{27E6DC96-9982-EABF-1FA2-2CC1D0689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588" y="434459"/>
            <a:ext cx="9045575" cy="369332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Проблема расчета стоимости конструктивных решений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87CAB-1DE7-5AF0-6CDB-4222F31E4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831" y="1634695"/>
            <a:ext cx="5252175" cy="2527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F7278F-FBDF-F9D6-0A8D-0A261D94BDDD}"/>
              </a:ext>
            </a:extLst>
          </p:cNvPr>
          <p:cNvSpPr txBox="1"/>
          <p:nvPr/>
        </p:nvSpPr>
        <p:spPr>
          <a:xfrm>
            <a:off x="4949022" y="3169023"/>
            <a:ext cx="1656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ID </a:t>
            </a:r>
            <a:r>
              <a:rPr lang="ru-RU" altLang="ru-RU" sz="1800" b="0" dirty="0">
                <a:solidFill>
                  <a:prstClr val="black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или свойства элементов?</a:t>
            </a:r>
            <a:endParaRPr lang="ru-RU" altLang="ru-RU" sz="18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Стрелка вправо 2">
            <a:extLst>
              <a:ext uri="{FF2B5EF4-FFF2-40B4-BE49-F238E27FC236}">
                <a16:creationId xmlns:a16="http://schemas.microsoft.com/office/drawing/2014/main" id="{4AF6C139-1B6E-82C9-F814-E7875C1D7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719" y="2762209"/>
            <a:ext cx="723422" cy="312486"/>
          </a:xfrm>
          <a:prstGeom prst="rightArrow">
            <a:avLst>
              <a:gd name="adj1" fmla="val 50000"/>
              <a:gd name="adj2" fmla="val 49595"/>
            </a:avLst>
          </a:prstGeom>
          <a:solidFill>
            <a:srgbClr val="F9E383">
              <a:alpha val="50195"/>
            </a:srgbClr>
          </a:solidFill>
          <a:ln w="15875" cap="rnd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243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67945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90646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15906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0478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25050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9622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67694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altLang="ru-RU" sz="2011">
              <a:solidFill>
                <a:srgbClr val="008000"/>
              </a:solidFill>
            </a:endParaRPr>
          </a:p>
        </p:txBody>
      </p:sp>
      <p:sp>
        <p:nvSpPr>
          <p:cNvPr id="7" name="Стрелка вправо 2">
            <a:extLst>
              <a:ext uri="{FF2B5EF4-FFF2-40B4-BE49-F238E27FC236}">
                <a16:creationId xmlns:a16="http://schemas.microsoft.com/office/drawing/2014/main" id="{4BBE2B03-B401-2536-FFA5-BBAB2B1CE6A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70719" y="2242049"/>
            <a:ext cx="723422" cy="312486"/>
          </a:xfrm>
          <a:prstGeom prst="rightArrow">
            <a:avLst>
              <a:gd name="adj1" fmla="val 50000"/>
              <a:gd name="adj2" fmla="val 49595"/>
            </a:avLst>
          </a:prstGeom>
          <a:solidFill>
            <a:srgbClr val="F9E383">
              <a:alpha val="50195"/>
            </a:srgbClr>
          </a:solidFill>
          <a:ln w="15875" cap="rnd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243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67945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90646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15906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0478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25050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9622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67694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altLang="ru-RU" sz="2011">
              <a:solidFill>
                <a:srgbClr val="008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63" y="3009845"/>
            <a:ext cx="4405287" cy="33985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8000" y="1139974"/>
            <a:ext cx="10904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Наполнение базы данных модели сметными данными проходит через эксперта.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1A59EFFB-30BD-4C48-847D-5680CEAFD732}"/>
              </a:ext>
            </a:extLst>
          </p:cNvPr>
          <p:cNvSpPr txBox="1">
            <a:spLocks/>
          </p:cNvSpPr>
          <p:nvPr/>
        </p:nvSpPr>
        <p:spPr>
          <a:xfrm>
            <a:off x="4824933" y="4513382"/>
            <a:ext cx="6548073" cy="164352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sz="1800" b="0" dirty="0"/>
              <a:t>Проблемы:</a:t>
            </a:r>
          </a:p>
          <a:p>
            <a:pPr algn="just">
              <a:buFontTx/>
              <a:buAutoNum type="arabicPeriod"/>
            </a:pPr>
            <a:r>
              <a:rPr lang="ru-RU" sz="1800" b="0" dirty="0"/>
              <a:t>База данных ЭСН/ЕР по видам работ, проектные данные – по конструктивам;</a:t>
            </a:r>
          </a:p>
          <a:p>
            <a:pPr algn="just">
              <a:buFontTx/>
              <a:buAutoNum type="arabicPeriod"/>
            </a:pPr>
            <a:r>
              <a:rPr lang="ru-RU" sz="1800" b="0" dirty="0"/>
              <a:t>Расценки «на каждый слой добавлять»;</a:t>
            </a:r>
          </a:p>
          <a:p>
            <a:pPr algn="just">
              <a:buFontTx/>
              <a:buAutoNum type="arabicPeriod"/>
            </a:pPr>
            <a:r>
              <a:rPr lang="ru-RU" sz="1800" b="0" dirty="0"/>
              <a:t>Разные среды проектирования и сметный софт.</a:t>
            </a:r>
          </a:p>
        </p:txBody>
      </p:sp>
    </p:spTree>
    <p:extLst>
      <p:ext uri="{BB962C8B-B14F-4D97-AF65-F5344CB8AC3E}">
        <p14:creationId xmlns:p14="http://schemas.microsoft.com/office/powerpoint/2010/main" val="318667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0" name="Заголовок 1">
            <a:extLst>
              <a:ext uri="{FF2B5EF4-FFF2-40B4-BE49-F238E27FC236}">
                <a16:creationId xmlns:a16="http://schemas.microsoft.com/office/drawing/2014/main" id="{27E6DC96-9982-EABF-1FA2-2CC1D0689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588" y="434459"/>
            <a:ext cx="9045575" cy="369332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Взаимодействие с экспертизой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10D35C0-B295-4C56-AF7A-A87536999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40" y="2037344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2400" b="0">
                <a:solidFill>
                  <a:schemeClr val="tx1"/>
                </a:solidFill>
                <a:cs typeface="Arial" charset="0"/>
              </a:rPr>
            </a:br>
            <a:endParaRPr lang="en-US" altLang="ru-RU" sz="2400" b="0">
              <a:solidFill>
                <a:schemeClr val="tx1"/>
              </a:solidFill>
              <a:cs typeface="Arial" charset="0"/>
            </a:endParaRPr>
          </a:p>
          <a:p>
            <a:pPr algn="ctr"/>
            <a:endParaRPr lang="ru-RU" altLang="ru-RU" sz="24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946D5-1AB2-48CB-AA0A-130EA7F06FE7}"/>
              </a:ext>
            </a:extLst>
          </p:cNvPr>
          <p:cNvSpPr txBox="1"/>
          <p:nvPr/>
        </p:nvSpPr>
        <p:spPr>
          <a:xfrm>
            <a:off x="5250941" y="5103003"/>
            <a:ext cx="683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XML</a:t>
            </a:r>
            <a:endParaRPr lang="ru-RU" altLang="ru-RU" sz="18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6F013-BFDF-41DF-B5A5-A139C586EA12}"/>
              </a:ext>
            </a:extLst>
          </p:cNvPr>
          <p:cNvSpPr txBox="1"/>
          <p:nvPr/>
        </p:nvSpPr>
        <p:spPr>
          <a:xfrm>
            <a:off x="5351140" y="2517963"/>
            <a:ext cx="612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IFC</a:t>
            </a:r>
            <a:endParaRPr lang="ru-RU" altLang="ru-RU" sz="18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48AFE-117C-4BAB-ADF1-D698F944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8" y="3872569"/>
            <a:ext cx="4969720" cy="23913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F267C8-7C40-4404-8992-954279974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65" y="991872"/>
            <a:ext cx="4857041" cy="2618071"/>
          </a:xfrm>
          <a:prstGeom prst="rect">
            <a:avLst/>
          </a:prstGeom>
        </p:spPr>
      </p:pic>
      <p:pic>
        <p:nvPicPr>
          <p:cNvPr id="8" name="Picture 2" descr="Компания «Главгосэкспертиза России» — о компании, фотографии офиса,  контакты — Хабр Карьера">
            <a:extLst>
              <a:ext uri="{FF2B5EF4-FFF2-40B4-BE49-F238E27FC236}">
                <a16:creationId xmlns:a16="http://schemas.microsoft.com/office/drawing/2014/main" id="{5DF5FA16-2BCD-4A83-A088-B45798AFA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5" y="1465084"/>
            <a:ext cx="1844925" cy="18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2">
            <a:extLst>
              <a:ext uri="{FF2B5EF4-FFF2-40B4-BE49-F238E27FC236}">
                <a16:creationId xmlns:a16="http://schemas.microsoft.com/office/drawing/2014/main" id="{8C62019B-C41B-4C60-B6BA-783C7D17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989" y="2231975"/>
            <a:ext cx="723423" cy="312486"/>
          </a:xfrm>
          <a:prstGeom prst="rightArrow">
            <a:avLst>
              <a:gd name="adj1" fmla="val 50000"/>
              <a:gd name="adj2" fmla="val 49595"/>
            </a:avLst>
          </a:prstGeom>
          <a:solidFill>
            <a:srgbClr val="F9E383">
              <a:alpha val="50195"/>
            </a:srgbClr>
          </a:solidFill>
          <a:ln w="15875" cap="rnd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243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67945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90646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15906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0478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25050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9622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6771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altLang="ru-RU" sz="2011">
              <a:solidFill>
                <a:srgbClr val="008000"/>
              </a:solidFill>
            </a:endParaRPr>
          </a:p>
        </p:txBody>
      </p:sp>
      <p:sp>
        <p:nvSpPr>
          <p:cNvPr id="10" name="Стрелка вправо 2">
            <a:extLst>
              <a:ext uri="{FF2B5EF4-FFF2-40B4-BE49-F238E27FC236}">
                <a16:creationId xmlns:a16="http://schemas.microsoft.com/office/drawing/2014/main" id="{EB5FFA01-EE26-46A1-8CF9-6AE3A574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884" y="4786715"/>
            <a:ext cx="723423" cy="312486"/>
          </a:xfrm>
          <a:prstGeom prst="rightArrow">
            <a:avLst>
              <a:gd name="adj1" fmla="val 50000"/>
              <a:gd name="adj2" fmla="val 49595"/>
            </a:avLst>
          </a:prstGeom>
          <a:solidFill>
            <a:srgbClr val="F9E383">
              <a:alpha val="50195"/>
            </a:srgbClr>
          </a:solidFill>
          <a:ln w="15875" cap="rnd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243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67945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90646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15906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0478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25050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9622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6771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altLang="ru-RU" sz="2011">
              <a:solidFill>
                <a:srgbClr val="008000"/>
              </a:solidFill>
            </a:endParaRPr>
          </a:p>
        </p:txBody>
      </p:sp>
      <p:pic>
        <p:nvPicPr>
          <p:cNvPr id="11" name="Picture 2" descr="Компания «Главгосэкспертиза России» — о компании, фотографии офиса,  контакты — Хабр Карьера">
            <a:extLst>
              <a:ext uri="{FF2B5EF4-FFF2-40B4-BE49-F238E27FC236}">
                <a16:creationId xmlns:a16="http://schemas.microsoft.com/office/drawing/2014/main" id="{2429CBF6-7BCB-4368-A974-5AA68F4B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5" y="4092628"/>
            <a:ext cx="1844925" cy="18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142F50-1AE4-4EAB-B749-0E985454A5D7}"/>
              </a:ext>
            </a:extLst>
          </p:cNvPr>
          <p:cNvSpPr txBox="1"/>
          <p:nvPr/>
        </p:nvSpPr>
        <p:spPr>
          <a:xfrm>
            <a:off x="8147973" y="2015987"/>
            <a:ext cx="28803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Текущая схема </a:t>
            </a:r>
            <a:r>
              <a:rPr lang="en-US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XML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(схема, действующая с 18.08.2021, методика 421/пр)</a:t>
            </a:r>
            <a:r>
              <a:rPr lang="en-US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altLang="ru-RU" sz="18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 предполагает связи сметных данных с информационной моделью, в связи с этим данные остаются связанными в системе 1С, а в экспертизу подаются раздельно</a:t>
            </a:r>
          </a:p>
        </p:txBody>
      </p:sp>
    </p:spTree>
    <p:extLst>
      <p:ext uri="{BB962C8B-B14F-4D97-AF65-F5344CB8AC3E}">
        <p14:creationId xmlns:p14="http://schemas.microsoft.com/office/powerpoint/2010/main" val="142120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0" name="Заголовок 1">
            <a:extLst>
              <a:ext uri="{FF2B5EF4-FFF2-40B4-BE49-F238E27FC236}">
                <a16:creationId xmlns:a16="http://schemas.microsoft.com/office/drawing/2014/main" id="{27E6DC96-9982-EABF-1FA2-2CC1D0689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588" y="249793"/>
            <a:ext cx="9045575" cy="738664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Варианты использования базы данных модели при построении корпоративных систем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792788" y="1439887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2400" b="0">
                <a:solidFill>
                  <a:schemeClr val="tx1"/>
                </a:solidFill>
                <a:cs typeface="Arial" charset="0"/>
              </a:rPr>
            </a:br>
            <a:endParaRPr lang="en-US" altLang="ru-RU" sz="2400" b="0">
              <a:solidFill>
                <a:schemeClr val="tx1"/>
              </a:solidFill>
              <a:cs typeface="Arial" charset="0"/>
            </a:endParaRPr>
          </a:p>
          <a:p>
            <a:pPr algn="ctr"/>
            <a:endParaRPr lang="ru-RU" altLang="ru-RU" sz="24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600" y="1719847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/>
            <a:r>
              <a:rPr lang="ru-RU" altLang="ru-RU" sz="2000" b="0" dirty="0">
                <a:solidFill>
                  <a:schemeClr val="tx1"/>
                </a:solidFill>
                <a:cs typeface="Arial" panose="020B0604020202020204" pitchFamily="34" charset="0"/>
              </a:rPr>
              <a:t>Информационная модель как единая база данных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60923" y="1699686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/>
            <a:r>
              <a:rPr lang="ru-RU" altLang="ru-RU" sz="2000" b="0" dirty="0">
                <a:solidFill>
                  <a:schemeClr val="tx1"/>
                </a:solidFill>
                <a:cs typeface="Arial" panose="020B0604020202020204" pitchFamily="34" charset="0"/>
              </a:rPr>
              <a:t>Информационная модель как источник данных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1" y="3160387"/>
            <a:ext cx="1987733" cy="1206735"/>
          </a:xfrm>
          <a:prstGeom prst="rect">
            <a:avLst/>
          </a:prstGeom>
        </p:spPr>
      </p:pic>
      <p:cxnSp>
        <p:nvCxnSpPr>
          <p:cNvPr id="7" name="Соединительная линия уступом 6"/>
          <p:cNvCxnSpPr>
            <a:cxnSpLocks noChangeShapeType="1"/>
            <a:stCxn id="6" idx="0"/>
            <a:endCxn id="8" idx="1"/>
          </p:cNvCxnSpPr>
          <p:nvPr/>
        </p:nvCxnSpPr>
        <p:spPr bwMode="auto">
          <a:xfrm rot="5400000" flipH="1" flipV="1">
            <a:off x="1862632" y="2178307"/>
            <a:ext cx="329737" cy="1634425"/>
          </a:xfrm>
          <a:prstGeom prst="bentConnector2">
            <a:avLst/>
          </a:prstGeom>
          <a:ln>
            <a:solidFill>
              <a:srgbClr val="CC33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2844713" y="2396135"/>
            <a:ext cx="2317750" cy="869029"/>
          </a:xfrm>
          <a:prstGeom prst="rect">
            <a:avLst/>
          </a:prstGeom>
          <a:solidFill>
            <a:srgbClr val="FFFFCC"/>
          </a:solidFill>
          <a:ln>
            <a:solidFill>
              <a:srgbClr val="CC33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0" dirty="0">
                <a:solidFill>
                  <a:srgbClr val="000000"/>
                </a:solidFill>
                <a:ea typeface="Arial Unicode MS" panose="020B0604020202020204" pitchFamily="34" charset="-128"/>
              </a:rPr>
              <a:t>Загрузка информации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844713" y="3550706"/>
            <a:ext cx="2317750" cy="869029"/>
          </a:xfrm>
          <a:prstGeom prst="rect">
            <a:avLst/>
          </a:prstGeom>
          <a:solidFill>
            <a:srgbClr val="FFFFCC"/>
          </a:solidFill>
          <a:ln>
            <a:solidFill>
              <a:srgbClr val="CC33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0" dirty="0">
                <a:solidFill>
                  <a:srgbClr val="000000"/>
                </a:solidFill>
                <a:ea typeface="Arial Unicode MS" panose="020B0604020202020204" pitchFamily="34" charset="-128"/>
              </a:rPr>
              <a:t>Обработка информации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844713" y="4705277"/>
            <a:ext cx="2317750" cy="869029"/>
          </a:xfrm>
          <a:prstGeom prst="rect">
            <a:avLst/>
          </a:prstGeom>
          <a:solidFill>
            <a:srgbClr val="FFFFCC"/>
          </a:solidFill>
          <a:ln>
            <a:solidFill>
              <a:srgbClr val="CC33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0" dirty="0">
                <a:solidFill>
                  <a:srgbClr val="000000"/>
                </a:solidFill>
                <a:ea typeface="Arial Unicode MS" panose="020B0604020202020204" pitchFamily="34" charset="-128"/>
              </a:rPr>
              <a:t>Выгрузка информации</a:t>
            </a:r>
          </a:p>
        </p:txBody>
      </p:sp>
      <p:cxnSp>
        <p:nvCxnSpPr>
          <p:cNvPr id="11" name="Соединительная линия уступом 10"/>
          <p:cNvCxnSpPr>
            <a:cxnSpLocks noChangeShapeType="1"/>
            <a:stCxn id="10" idx="2"/>
            <a:endCxn id="6" idx="2"/>
          </p:cNvCxnSpPr>
          <p:nvPr/>
        </p:nvCxnSpPr>
        <p:spPr bwMode="auto">
          <a:xfrm rot="5400000" flipH="1">
            <a:off x="2003346" y="3574064"/>
            <a:ext cx="1207184" cy="2793300"/>
          </a:xfrm>
          <a:prstGeom prst="bentConnector3">
            <a:avLst>
              <a:gd name="adj1" fmla="val -18937"/>
            </a:avLst>
          </a:prstGeom>
          <a:ln>
            <a:solidFill>
              <a:srgbClr val="CC33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cxnSpLocks noChangeShapeType="1"/>
            <a:stCxn id="8" idx="2"/>
            <a:endCxn id="9" idx="0"/>
          </p:cNvCxnSpPr>
          <p:nvPr/>
        </p:nvCxnSpPr>
        <p:spPr bwMode="auto">
          <a:xfrm rot="5400000">
            <a:off x="3860817" y="3407935"/>
            <a:ext cx="285542" cy="12700"/>
          </a:xfrm>
          <a:prstGeom prst="bentConnector3">
            <a:avLst>
              <a:gd name="adj1" fmla="val 50000"/>
            </a:avLst>
          </a:prstGeom>
          <a:ln>
            <a:solidFill>
              <a:srgbClr val="CC33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cxnSpLocks noChangeShapeType="1"/>
            <a:stCxn id="9" idx="2"/>
            <a:endCxn id="10" idx="0"/>
          </p:cNvCxnSpPr>
          <p:nvPr/>
        </p:nvCxnSpPr>
        <p:spPr bwMode="auto">
          <a:xfrm rot="5400000">
            <a:off x="3860817" y="4562506"/>
            <a:ext cx="285542" cy="12700"/>
          </a:xfrm>
          <a:prstGeom prst="bentConnector3">
            <a:avLst>
              <a:gd name="adj1" fmla="val 50000"/>
            </a:avLst>
          </a:prstGeom>
          <a:ln>
            <a:solidFill>
              <a:srgbClr val="CC33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912" y="3159124"/>
            <a:ext cx="1987733" cy="1206735"/>
          </a:xfrm>
          <a:prstGeom prst="rect">
            <a:avLst/>
          </a:prstGeom>
        </p:spPr>
      </p:pic>
      <p:cxnSp>
        <p:nvCxnSpPr>
          <p:cNvPr id="15" name="Соединительная линия уступом 14"/>
          <p:cNvCxnSpPr>
            <a:cxnSpLocks noChangeShapeType="1"/>
            <a:stCxn id="14" idx="3"/>
            <a:endCxn id="16" idx="1"/>
          </p:cNvCxnSpPr>
          <p:nvPr/>
        </p:nvCxnSpPr>
        <p:spPr bwMode="auto">
          <a:xfrm flipV="1">
            <a:off x="7457645" y="2829387"/>
            <a:ext cx="640559" cy="933105"/>
          </a:xfrm>
          <a:prstGeom prst="bentConnector3">
            <a:avLst>
              <a:gd name="adj1" fmla="val 50000"/>
            </a:avLst>
          </a:prstGeom>
          <a:ln>
            <a:solidFill>
              <a:srgbClr val="CC33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auto">
          <a:xfrm>
            <a:off x="8098204" y="2394872"/>
            <a:ext cx="2317750" cy="869029"/>
          </a:xfrm>
          <a:prstGeom prst="rect">
            <a:avLst/>
          </a:prstGeom>
          <a:solidFill>
            <a:srgbClr val="FFFFCC"/>
          </a:solidFill>
          <a:ln>
            <a:solidFill>
              <a:srgbClr val="CC33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0" dirty="0">
                <a:solidFill>
                  <a:srgbClr val="000000"/>
                </a:solidFill>
                <a:ea typeface="Arial Unicode MS" panose="020B0604020202020204" pitchFamily="34" charset="-128"/>
              </a:rPr>
              <a:t>Загрузка информации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098204" y="3549443"/>
            <a:ext cx="2317750" cy="869029"/>
          </a:xfrm>
          <a:prstGeom prst="rect">
            <a:avLst/>
          </a:prstGeom>
          <a:solidFill>
            <a:srgbClr val="FFFFCC"/>
          </a:solidFill>
          <a:ln>
            <a:solidFill>
              <a:srgbClr val="CC33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0" dirty="0">
                <a:solidFill>
                  <a:srgbClr val="000000"/>
                </a:solidFill>
                <a:ea typeface="Arial Unicode MS" panose="020B0604020202020204" pitchFamily="34" charset="-128"/>
              </a:rPr>
              <a:t>Обработка информации</a:t>
            </a:r>
          </a:p>
        </p:txBody>
      </p:sp>
      <p:cxnSp>
        <p:nvCxnSpPr>
          <p:cNvPr id="18" name="Соединительная линия уступом 17"/>
          <p:cNvCxnSpPr>
            <a:cxnSpLocks noChangeShapeType="1"/>
            <a:stCxn id="16" idx="2"/>
            <a:endCxn id="17" idx="0"/>
          </p:cNvCxnSpPr>
          <p:nvPr/>
        </p:nvCxnSpPr>
        <p:spPr bwMode="auto">
          <a:xfrm rot="5400000">
            <a:off x="9114308" y="3406672"/>
            <a:ext cx="285542" cy="12700"/>
          </a:xfrm>
          <a:prstGeom prst="bentConnector3">
            <a:avLst>
              <a:gd name="adj1" fmla="val 50000"/>
            </a:avLst>
          </a:prstGeom>
          <a:ln>
            <a:solidFill>
              <a:srgbClr val="CC33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 bwMode="auto">
          <a:xfrm>
            <a:off x="8111590" y="4711627"/>
            <a:ext cx="2317750" cy="869029"/>
          </a:xfrm>
          <a:prstGeom prst="rect">
            <a:avLst/>
          </a:prstGeom>
          <a:solidFill>
            <a:srgbClr val="FFFFCC"/>
          </a:solidFill>
          <a:ln>
            <a:solidFill>
              <a:srgbClr val="CC33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0" dirty="0">
                <a:solidFill>
                  <a:srgbClr val="000000"/>
                </a:solidFill>
                <a:ea typeface="Arial Unicode MS" panose="020B0604020202020204" pitchFamily="34" charset="-128"/>
              </a:rPr>
              <a:t>Использование информации</a:t>
            </a:r>
          </a:p>
        </p:txBody>
      </p:sp>
      <p:cxnSp>
        <p:nvCxnSpPr>
          <p:cNvPr id="20" name="Соединительная линия уступом 19"/>
          <p:cNvCxnSpPr>
            <a:cxnSpLocks noChangeShapeType="1"/>
            <a:stCxn id="17" idx="2"/>
            <a:endCxn id="19" idx="0"/>
          </p:cNvCxnSpPr>
          <p:nvPr/>
        </p:nvCxnSpPr>
        <p:spPr bwMode="auto">
          <a:xfrm rot="16200000" flipH="1">
            <a:off x="9117195" y="4558356"/>
            <a:ext cx="293155" cy="13386"/>
          </a:xfrm>
          <a:prstGeom prst="bentConnector3">
            <a:avLst>
              <a:gd name="adj1" fmla="val 50000"/>
            </a:avLst>
          </a:prstGeom>
          <a:ln>
            <a:solidFill>
              <a:srgbClr val="CC33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911" y="4644091"/>
            <a:ext cx="1987733" cy="1206735"/>
          </a:xfrm>
          <a:prstGeom prst="rect">
            <a:avLst/>
          </a:prstGeom>
        </p:spPr>
      </p:pic>
      <p:cxnSp>
        <p:nvCxnSpPr>
          <p:cNvPr id="22" name="Соединительная линия уступом 21"/>
          <p:cNvCxnSpPr>
            <a:cxnSpLocks noChangeShapeType="1"/>
            <a:stCxn id="21" idx="3"/>
            <a:endCxn id="16" idx="1"/>
          </p:cNvCxnSpPr>
          <p:nvPr/>
        </p:nvCxnSpPr>
        <p:spPr bwMode="auto">
          <a:xfrm flipV="1">
            <a:off x="7457644" y="2829387"/>
            <a:ext cx="640560" cy="2418072"/>
          </a:xfrm>
          <a:prstGeom prst="bentConnector3">
            <a:avLst>
              <a:gd name="adj1" fmla="val 50000"/>
            </a:avLst>
          </a:prstGeom>
          <a:ln>
            <a:solidFill>
              <a:srgbClr val="CC33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8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022D9F-7CFF-48F4-9A28-B4FA621E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2" y="328666"/>
            <a:ext cx="9145016" cy="369332"/>
          </a:xfr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Мосинжпроект</a:t>
            </a:r>
            <a:r>
              <a:rPr lang="ru-RU" dirty="0"/>
              <a:t> – корпоративная информационная система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59EFFB-30BD-4C48-847D-5680CEAFD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22" y="1245327"/>
            <a:ext cx="5328592" cy="1477319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/>
              <a:t>«Если мы ещё на начальной стадии внедрения </a:t>
            </a:r>
            <a:r>
              <a:rPr lang="en-US" sz="1800" dirty="0"/>
              <a:t>BIM </a:t>
            </a:r>
            <a:r>
              <a:rPr lang="ru-RU" sz="1800" dirty="0"/>
              <a:t>на предприятии не думаем об интеграции с 1С:</a:t>
            </a:r>
            <a:r>
              <a:rPr lang="en-US" sz="1800" dirty="0"/>
              <a:t>ERP</a:t>
            </a:r>
            <a:r>
              <a:rPr lang="ru-RU" sz="1800" dirty="0"/>
              <a:t> – то мы просто откладываем решение крайне важных вопросов, которые необходимо учесть при таком внедрении»</a:t>
            </a:r>
          </a:p>
        </p:txBody>
      </p:sp>
      <p:pic>
        <p:nvPicPr>
          <p:cNvPr id="10" name="Picture 2" descr="Мосинжпроект">
            <a:extLst>
              <a:ext uri="{FF2B5EF4-FFF2-40B4-BE49-F238E27FC236}">
                <a16:creationId xmlns:a16="http://schemas.microsoft.com/office/drawing/2014/main" id="{2D8D742F-484B-EC70-CCA1-4DD4B68D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1620669"/>
            <a:ext cx="5125156" cy="8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C85C22-6CB2-EB79-FA78-AFF5EDFBFBA4}"/>
              </a:ext>
            </a:extLst>
          </p:cNvPr>
          <p:cNvSpPr txBox="1"/>
          <p:nvPr/>
        </p:nvSpPr>
        <p:spPr>
          <a:xfrm>
            <a:off x="288000" y="5616351"/>
            <a:ext cx="10927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Подробнее ознакомиться с видеозаписью презентации можно на канале Университета Минстроя РФ или по запросу на почту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smetahl@ericos-csp.ru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629" y="2844193"/>
            <a:ext cx="715617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9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022D9F-7CFF-48F4-9A28-B4FA621E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2" y="328666"/>
            <a:ext cx="9145016" cy="369332"/>
          </a:xfr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Мосинжпроект</a:t>
            </a:r>
            <a:r>
              <a:rPr lang="ru-RU" dirty="0"/>
              <a:t> – корпоративная информационная система</a:t>
            </a: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3EDCD268-04F4-5908-6D85-558198655275}"/>
              </a:ext>
            </a:extLst>
          </p:cNvPr>
          <p:cNvSpPr/>
          <p:nvPr/>
        </p:nvSpPr>
        <p:spPr>
          <a:xfrm rot="16200000" flipH="1" flipV="1">
            <a:off x="5184149" y="4619816"/>
            <a:ext cx="849115" cy="1052762"/>
          </a:xfrm>
          <a:custGeom>
            <a:avLst/>
            <a:gdLst/>
            <a:ahLst/>
            <a:cxnLst/>
            <a:rect l="l" t="t" r="r" b="b"/>
            <a:pathLst>
              <a:path w="1449013" h="1952424">
                <a:moveTo>
                  <a:pt x="0" y="1444024"/>
                </a:moveTo>
                <a:lnTo>
                  <a:pt x="0" y="967858"/>
                </a:lnTo>
                <a:cubicBezTo>
                  <a:pt x="41554" y="991928"/>
                  <a:pt x="89878" y="1005545"/>
                  <a:pt x="141381" y="1005545"/>
                </a:cubicBezTo>
                <a:cubicBezTo>
                  <a:pt x="299311" y="1005545"/>
                  <a:pt x="427338" y="877515"/>
                  <a:pt x="427338" y="719582"/>
                </a:cubicBezTo>
                <a:cubicBezTo>
                  <a:pt x="427338" y="561649"/>
                  <a:pt x="299311" y="433619"/>
                  <a:pt x="141381" y="433619"/>
                </a:cubicBezTo>
                <a:cubicBezTo>
                  <a:pt x="89878" y="433619"/>
                  <a:pt x="41554" y="447235"/>
                  <a:pt x="0" y="471304"/>
                </a:cubicBezTo>
                <a:lnTo>
                  <a:pt x="0" y="0"/>
                </a:lnTo>
                <a:lnTo>
                  <a:pt x="1449013" y="0"/>
                </a:lnTo>
                <a:lnTo>
                  <a:pt x="1449013" y="466693"/>
                </a:lnTo>
                <a:cubicBezTo>
                  <a:pt x="1410107" y="445218"/>
                  <a:pt x="1365278" y="433619"/>
                  <a:pt x="1317742" y="433619"/>
                </a:cubicBezTo>
                <a:cubicBezTo>
                  <a:pt x="1159811" y="433619"/>
                  <a:pt x="1031784" y="561649"/>
                  <a:pt x="1031784" y="719582"/>
                </a:cubicBezTo>
                <a:cubicBezTo>
                  <a:pt x="1031784" y="877515"/>
                  <a:pt x="1159811" y="1005545"/>
                  <a:pt x="1317742" y="1005545"/>
                </a:cubicBezTo>
                <a:cubicBezTo>
                  <a:pt x="1365278" y="1005545"/>
                  <a:pt x="1410107" y="993945"/>
                  <a:pt x="1449013" y="972471"/>
                </a:cubicBezTo>
                <a:lnTo>
                  <a:pt x="1449013" y="1444024"/>
                </a:lnTo>
                <a:lnTo>
                  <a:pt x="857954" y="1444024"/>
                </a:lnTo>
                <a:lnTo>
                  <a:pt x="857954" y="1542797"/>
                </a:lnTo>
                <a:cubicBezTo>
                  <a:pt x="916718" y="1581228"/>
                  <a:pt x="953273" y="1648172"/>
                  <a:pt x="953273" y="1723653"/>
                </a:cubicBezTo>
                <a:cubicBezTo>
                  <a:pt x="953273" y="1850000"/>
                  <a:pt x="850851" y="1952424"/>
                  <a:pt x="724507" y="1952424"/>
                </a:cubicBezTo>
                <a:cubicBezTo>
                  <a:pt x="598162" y="1952424"/>
                  <a:pt x="495741" y="1850000"/>
                  <a:pt x="495741" y="1723653"/>
                </a:cubicBezTo>
                <a:cubicBezTo>
                  <a:pt x="495741" y="1648172"/>
                  <a:pt x="532295" y="1581228"/>
                  <a:pt x="591060" y="1542797"/>
                </a:cubicBezTo>
                <a:lnTo>
                  <a:pt x="591060" y="1444024"/>
                </a:lnTo>
                <a:close/>
              </a:path>
            </a:pathLst>
          </a:custGeom>
          <a:solidFill>
            <a:srgbClr val="000099"/>
          </a:soli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222D8F5A-457D-FEBA-043C-93A3254D57E2}"/>
              </a:ext>
            </a:extLst>
          </p:cNvPr>
          <p:cNvSpPr/>
          <p:nvPr/>
        </p:nvSpPr>
        <p:spPr>
          <a:xfrm rot="16200000" flipH="1" flipV="1">
            <a:off x="5193141" y="2790172"/>
            <a:ext cx="849115" cy="1052762"/>
          </a:xfrm>
          <a:custGeom>
            <a:avLst/>
            <a:gdLst/>
            <a:ahLst/>
            <a:cxnLst/>
            <a:rect l="l" t="t" r="r" b="b"/>
            <a:pathLst>
              <a:path w="1449013" h="1952424">
                <a:moveTo>
                  <a:pt x="0" y="1444024"/>
                </a:moveTo>
                <a:lnTo>
                  <a:pt x="0" y="967858"/>
                </a:lnTo>
                <a:cubicBezTo>
                  <a:pt x="41554" y="991928"/>
                  <a:pt x="89878" y="1005545"/>
                  <a:pt x="141381" y="1005545"/>
                </a:cubicBezTo>
                <a:cubicBezTo>
                  <a:pt x="299311" y="1005545"/>
                  <a:pt x="427338" y="877515"/>
                  <a:pt x="427338" y="719582"/>
                </a:cubicBezTo>
                <a:cubicBezTo>
                  <a:pt x="427338" y="561649"/>
                  <a:pt x="299311" y="433619"/>
                  <a:pt x="141381" y="433619"/>
                </a:cubicBezTo>
                <a:cubicBezTo>
                  <a:pt x="89878" y="433619"/>
                  <a:pt x="41554" y="447235"/>
                  <a:pt x="0" y="471304"/>
                </a:cubicBezTo>
                <a:lnTo>
                  <a:pt x="0" y="0"/>
                </a:lnTo>
                <a:lnTo>
                  <a:pt x="1449013" y="0"/>
                </a:lnTo>
                <a:lnTo>
                  <a:pt x="1449013" y="466693"/>
                </a:lnTo>
                <a:cubicBezTo>
                  <a:pt x="1410107" y="445218"/>
                  <a:pt x="1365278" y="433619"/>
                  <a:pt x="1317742" y="433619"/>
                </a:cubicBezTo>
                <a:cubicBezTo>
                  <a:pt x="1159811" y="433619"/>
                  <a:pt x="1031784" y="561649"/>
                  <a:pt x="1031784" y="719582"/>
                </a:cubicBezTo>
                <a:cubicBezTo>
                  <a:pt x="1031784" y="877515"/>
                  <a:pt x="1159811" y="1005545"/>
                  <a:pt x="1317742" y="1005545"/>
                </a:cubicBezTo>
                <a:cubicBezTo>
                  <a:pt x="1365278" y="1005545"/>
                  <a:pt x="1410107" y="993945"/>
                  <a:pt x="1449013" y="972471"/>
                </a:cubicBezTo>
                <a:lnTo>
                  <a:pt x="1449013" y="1444024"/>
                </a:lnTo>
                <a:lnTo>
                  <a:pt x="857954" y="1444024"/>
                </a:lnTo>
                <a:lnTo>
                  <a:pt x="857954" y="1542797"/>
                </a:lnTo>
                <a:cubicBezTo>
                  <a:pt x="916718" y="1581228"/>
                  <a:pt x="953273" y="1648172"/>
                  <a:pt x="953273" y="1723653"/>
                </a:cubicBezTo>
                <a:cubicBezTo>
                  <a:pt x="953273" y="1850000"/>
                  <a:pt x="850851" y="1952424"/>
                  <a:pt x="724507" y="1952424"/>
                </a:cubicBezTo>
                <a:cubicBezTo>
                  <a:pt x="598162" y="1952424"/>
                  <a:pt x="495741" y="1850000"/>
                  <a:pt x="495741" y="1723653"/>
                </a:cubicBezTo>
                <a:cubicBezTo>
                  <a:pt x="495741" y="1648172"/>
                  <a:pt x="532295" y="1581228"/>
                  <a:pt x="591060" y="1542797"/>
                </a:cubicBezTo>
                <a:lnTo>
                  <a:pt x="591060" y="1444024"/>
                </a:lnTo>
                <a:close/>
              </a:path>
            </a:pathLst>
          </a:custGeom>
          <a:solidFill>
            <a:srgbClr val="000099"/>
          </a:soli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5DD4FA9C-1487-DB1D-E052-396431C260A6}"/>
              </a:ext>
            </a:extLst>
          </p:cNvPr>
          <p:cNvSpPr/>
          <p:nvPr/>
        </p:nvSpPr>
        <p:spPr>
          <a:xfrm>
            <a:off x="5320453" y="1682836"/>
            <a:ext cx="860593" cy="142656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rgbClr val="000099"/>
          </a:soli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60B44F4D-5920-D198-862F-CF0C0E017CDD}"/>
              </a:ext>
            </a:extLst>
          </p:cNvPr>
          <p:cNvSpPr/>
          <p:nvPr/>
        </p:nvSpPr>
        <p:spPr>
          <a:xfrm rot="5400000">
            <a:off x="5176687" y="895185"/>
            <a:ext cx="849115" cy="1159604"/>
          </a:xfrm>
          <a:custGeom>
            <a:avLst/>
            <a:gdLst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317741 w 1449013"/>
              <a:gd name="connsiteY4" fmla="*/ 1005593 h 1952472"/>
              <a:gd name="connsiteX5" fmla="*/ 1449013 w 1449013"/>
              <a:gd name="connsiteY5" fmla="*/ 972519 h 1952472"/>
              <a:gd name="connsiteX6" fmla="*/ 1449013 w 1449013"/>
              <a:gd name="connsiteY6" fmla="*/ 1444072 h 1952472"/>
              <a:gd name="connsiteX7" fmla="*/ 857954 w 1449013"/>
              <a:gd name="connsiteY7" fmla="*/ 1444072 h 1952472"/>
              <a:gd name="connsiteX8" fmla="*/ 857954 w 1449013"/>
              <a:gd name="connsiteY8" fmla="*/ 1542845 h 1952472"/>
              <a:gd name="connsiteX9" fmla="*/ 953273 w 1449013"/>
              <a:gd name="connsiteY9" fmla="*/ 1723701 h 1952472"/>
              <a:gd name="connsiteX10" fmla="*/ 724507 w 1449013"/>
              <a:gd name="connsiteY10" fmla="*/ 1952472 h 1952472"/>
              <a:gd name="connsiteX11" fmla="*/ 495741 w 1449013"/>
              <a:gd name="connsiteY11" fmla="*/ 1723701 h 1952472"/>
              <a:gd name="connsiteX12" fmla="*/ 591060 w 1449013"/>
              <a:gd name="connsiteY12" fmla="*/ 1542845 h 1952472"/>
              <a:gd name="connsiteX13" fmla="*/ 591060 w 1449013"/>
              <a:gd name="connsiteY13" fmla="*/ 1444072 h 1952472"/>
              <a:gd name="connsiteX14" fmla="*/ 0 w 1449013"/>
              <a:gd name="connsiteY14" fmla="*/ 1444072 h 1952472"/>
              <a:gd name="connsiteX15" fmla="*/ 0 w 1449013"/>
              <a:gd name="connsiteY15" fmla="*/ 967906 h 1952472"/>
              <a:gd name="connsiteX16" fmla="*/ 427338 w 1449013"/>
              <a:gd name="connsiteY16" fmla="*/ 719630 h 1952472"/>
              <a:gd name="connsiteX17" fmla="*/ 141381 w 1449013"/>
              <a:gd name="connsiteY17" fmla="*/ 433666 h 1952472"/>
              <a:gd name="connsiteX18" fmla="*/ 0 w 1449013"/>
              <a:gd name="connsiteY18" fmla="*/ 471352 h 1952472"/>
              <a:gd name="connsiteX19" fmla="*/ 0 w 1449013"/>
              <a:gd name="connsiteY19" fmla="*/ 0 h 1952472"/>
              <a:gd name="connsiteX20" fmla="*/ 1449013 w 1449013"/>
              <a:gd name="connsiteY20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317741 w 1449013"/>
              <a:gd name="connsiteY4" fmla="*/ 1005593 h 1952472"/>
              <a:gd name="connsiteX5" fmla="*/ 1449013 w 1449013"/>
              <a:gd name="connsiteY5" fmla="*/ 972519 h 1952472"/>
              <a:gd name="connsiteX6" fmla="*/ 1449013 w 1449013"/>
              <a:gd name="connsiteY6" fmla="*/ 1444072 h 1952472"/>
              <a:gd name="connsiteX7" fmla="*/ 857954 w 1449013"/>
              <a:gd name="connsiteY7" fmla="*/ 1444072 h 1952472"/>
              <a:gd name="connsiteX8" fmla="*/ 857954 w 1449013"/>
              <a:gd name="connsiteY8" fmla="*/ 1542845 h 1952472"/>
              <a:gd name="connsiteX9" fmla="*/ 953273 w 1449013"/>
              <a:gd name="connsiteY9" fmla="*/ 1723701 h 1952472"/>
              <a:gd name="connsiteX10" fmla="*/ 724507 w 1449013"/>
              <a:gd name="connsiteY10" fmla="*/ 1952472 h 1952472"/>
              <a:gd name="connsiteX11" fmla="*/ 495741 w 1449013"/>
              <a:gd name="connsiteY11" fmla="*/ 1723701 h 1952472"/>
              <a:gd name="connsiteX12" fmla="*/ 591060 w 1449013"/>
              <a:gd name="connsiteY12" fmla="*/ 1542845 h 1952472"/>
              <a:gd name="connsiteX13" fmla="*/ 591060 w 1449013"/>
              <a:gd name="connsiteY13" fmla="*/ 1444072 h 1952472"/>
              <a:gd name="connsiteX14" fmla="*/ 0 w 1449013"/>
              <a:gd name="connsiteY14" fmla="*/ 1444072 h 1952472"/>
              <a:gd name="connsiteX15" fmla="*/ 0 w 1449013"/>
              <a:gd name="connsiteY15" fmla="*/ 967906 h 1952472"/>
              <a:gd name="connsiteX16" fmla="*/ 141381 w 1449013"/>
              <a:gd name="connsiteY16" fmla="*/ 433666 h 1952472"/>
              <a:gd name="connsiteX17" fmla="*/ 0 w 1449013"/>
              <a:gd name="connsiteY17" fmla="*/ 471352 h 1952472"/>
              <a:gd name="connsiteX18" fmla="*/ 0 w 1449013"/>
              <a:gd name="connsiteY18" fmla="*/ 0 h 1952472"/>
              <a:gd name="connsiteX19" fmla="*/ 1449013 w 1449013"/>
              <a:gd name="connsiteY19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317741 w 1449013"/>
              <a:gd name="connsiteY4" fmla="*/ 1005593 h 1952472"/>
              <a:gd name="connsiteX5" fmla="*/ 1449013 w 1449013"/>
              <a:gd name="connsiteY5" fmla="*/ 972519 h 1952472"/>
              <a:gd name="connsiteX6" fmla="*/ 1449013 w 1449013"/>
              <a:gd name="connsiteY6" fmla="*/ 1444072 h 1952472"/>
              <a:gd name="connsiteX7" fmla="*/ 857954 w 1449013"/>
              <a:gd name="connsiteY7" fmla="*/ 1444072 h 1952472"/>
              <a:gd name="connsiteX8" fmla="*/ 857954 w 1449013"/>
              <a:gd name="connsiteY8" fmla="*/ 1542845 h 1952472"/>
              <a:gd name="connsiteX9" fmla="*/ 953273 w 1449013"/>
              <a:gd name="connsiteY9" fmla="*/ 1723701 h 1952472"/>
              <a:gd name="connsiteX10" fmla="*/ 724507 w 1449013"/>
              <a:gd name="connsiteY10" fmla="*/ 1952472 h 1952472"/>
              <a:gd name="connsiteX11" fmla="*/ 495741 w 1449013"/>
              <a:gd name="connsiteY11" fmla="*/ 1723701 h 1952472"/>
              <a:gd name="connsiteX12" fmla="*/ 591060 w 1449013"/>
              <a:gd name="connsiteY12" fmla="*/ 1542845 h 1952472"/>
              <a:gd name="connsiteX13" fmla="*/ 591060 w 1449013"/>
              <a:gd name="connsiteY13" fmla="*/ 1444072 h 1952472"/>
              <a:gd name="connsiteX14" fmla="*/ 0 w 1449013"/>
              <a:gd name="connsiteY14" fmla="*/ 1444072 h 1952472"/>
              <a:gd name="connsiteX15" fmla="*/ 0 w 1449013"/>
              <a:gd name="connsiteY15" fmla="*/ 967906 h 1952472"/>
              <a:gd name="connsiteX16" fmla="*/ 0 w 1449013"/>
              <a:gd name="connsiteY16" fmla="*/ 471352 h 1952472"/>
              <a:gd name="connsiteX17" fmla="*/ 0 w 1449013"/>
              <a:gd name="connsiteY17" fmla="*/ 0 h 1952472"/>
              <a:gd name="connsiteX18" fmla="*/ 1449013 w 1449013"/>
              <a:gd name="connsiteY18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317741 w 1449013"/>
              <a:gd name="connsiteY4" fmla="*/ 1005593 h 1952472"/>
              <a:gd name="connsiteX5" fmla="*/ 1449013 w 1449013"/>
              <a:gd name="connsiteY5" fmla="*/ 972519 h 1952472"/>
              <a:gd name="connsiteX6" fmla="*/ 1449013 w 1449013"/>
              <a:gd name="connsiteY6" fmla="*/ 1444072 h 1952472"/>
              <a:gd name="connsiteX7" fmla="*/ 857954 w 1449013"/>
              <a:gd name="connsiteY7" fmla="*/ 1444072 h 1952472"/>
              <a:gd name="connsiteX8" fmla="*/ 857954 w 1449013"/>
              <a:gd name="connsiteY8" fmla="*/ 1542845 h 1952472"/>
              <a:gd name="connsiteX9" fmla="*/ 953273 w 1449013"/>
              <a:gd name="connsiteY9" fmla="*/ 1723701 h 1952472"/>
              <a:gd name="connsiteX10" fmla="*/ 724507 w 1449013"/>
              <a:gd name="connsiteY10" fmla="*/ 1952472 h 1952472"/>
              <a:gd name="connsiteX11" fmla="*/ 495741 w 1449013"/>
              <a:gd name="connsiteY11" fmla="*/ 1723701 h 1952472"/>
              <a:gd name="connsiteX12" fmla="*/ 591060 w 1449013"/>
              <a:gd name="connsiteY12" fmla="*/ 1542845 h 1952472"/>
              <a:gd name="connsiteX13" fmla="*/ 591060 w 1449013"/>
              <a:gd name="connsiteY13" fmla="*/ 1444072 h 1952472"/>
              <a:gd name="connsiteX14" fmla="*/ 0 w 1449013"/>
              <a:gd name="connsiteY14" fmla="*/ 1444072 h 1952472"/>
              <a:gd name="connsiteX15" fmla="*/ 0 w 1449013"/>
              <a:gd name="connsiteY15" fmla="*/ 967906 h 1952472"/>
              <a:gd name="connsiteX16" fmla="*/ 0 w 1449013"/>
              <a:gd name="connsiteY16" fmla="*/ 0 h 1952472"/>
              <a:gd name="connsiteX17" fmla="*/ 1449013 w 1449013"/>
              <a:gd name="connsiteY17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317741 w 1449013"/>
              <a:gd name="connsiteY4" fmla="*/ 1005593 h 1952472"/>
              <a:gd name="connsiteX5" fmla="*/ 1449013 w 1449013"/>
              <a:gd name="connsiteY5" fmla="*/ 972519 h 1952472"/>
              <a:gd name="connsiteX6" fmla="*/ 1449013 w 1449013"/>
              <a:gd name="connsiteY6" fmla="*/ 1444072 h 1952472"/>
              <a:gd name="connsiteX7" fmla="*/ 857954 w 1449013"/>
              <a:gd name="connsiteY7" fmla="*/ 1444072 h 1952472"/>
              <a:gd name="connsiteX8" fmla="*/ 857954 w 1449013"/>
              <a:gd name="connsiteY8" fmla="*/ 1542845 h 1952472"/>
              <a:gd name="connsiteX9" fmla="*/ 953273 w 1449013"/>
              <a:gd name="connsiteY9" fmla="*/ 1723701 h 1952472"/>
              <a:gd name="connsiteX10" fmla="*/ 724507 w 1449013"/>
              <a:gd name="connsiteY10" fmla="*/ 1952472 h 1952472"/>
              <a:gd name="connsiteX11" fmla="*/ 495741 w 1449013"/>
              <a:gd name="connsiteY11" fmla="*/ 1723701 h 1952472"/>
              <a:gd name="connsiteX12" fmla="*/ 591060 w 1449013"/>
              <a:gd name="connsiteY12" fmla="*/ 1542845 h 1952472"/>
              <a:gd name="connsiteX13" fmla="*/ 591060 w 1449013"/>
              <a:gd name="connsiteY13" fmla="*/ 1444072 h 1952472"/>
              <a:gd name="connsiteX14" fmla="*/ 0 w 1449013"/>
              <a:gd name="connsiteY14" fmla="*/ 1444072 h 1952472"/>
              <a:gd name="connsiteX15" fmla="*/ 0 w 1449013"/>
              <a:gd name="connsiteY15" fmla="*/ 0 h 1952472"/>
              <a:gd name="connsiteX16" fmla="*/ 1449013 w 1449013"/>
              <a:gd name="connsiteY16" fmla="*/ 0 h 195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9013" h="1952472">
                <a:moveTo>
                  <a:pt x="1449013" y="0"/>
                </a:moveTo>
                <a:lnTo>
                  <a:pt x="1449013" y="466741"/>
                </a:lnTo>
                <a:cubicBezTo>
                  <a:pt x="1410107" y="445266"/>
                  <a:pt x="1365278" y="433666"/>
                  <a:pt x="1317741" y="433666"/>
                </a:cubicBezTo>
                <a:cubicBezTo>
                  <a:pt x="1159811" y="433666"/>
                  <a:pt x="1031784" y="561696"/>
                  <a:pt x="1031784" y="719630"/>
                </a:cubicBezTo>
                <a:cubicBezTo>
                  <a:pt x="1031784" y="877563"/>
                  <a:pt x="1159811" y="1005593"/>
                  <a:pt x="1317741" y="1005593"/>
                </a:cubicBezTo>
                <a:cubicBezTo>
                  <a:pt x="1365278" y="1005593"/>
                  <a:pt x="1410107" y="993993"/>
                  <a:pt x="1449013" y="972519"/>
                </a:cubicBezTo>
                <a:lnTo>
                  <a:pt x="1449013" y="1444072"/>
                </a:lnTo>
                <a:lnTo>
                  <a:pt x="857954" y="1444072"/>
                </a:lnTo>
                <a:lnTo>
                  <a:pt x="857954" y="1542845"/>
                </a:lnTo>
                <a:cubicBezTo>
                  <a:pt x="916718" y="1581276"/>
                  <a:pt x="953273" y="1648220"/>
                  <a:pt x="953273" y="1723701"/>
                </a:cubicBezTo>
                <a:cubicBezTo>
                  <a:pt x="953273" y="1850048"/>
                  <a:pt x="850851" y="1952472"/>
                  <a:pt x="724507" y="1952472"/>
                </a:cubicBezTo>
                <a:cubicBezTo>
                  <a:pt x="598162" y="1952472"/>
                  <a:pt x="495741" y="1850048"/>
                  <a:pt x="495741" y="1723701"/>
                </a:cubicBezTo>
                <a:cubicBezTo>
                  <a:pt x="495741" y="1648220"/>
                  <a:pt x="532295" y="1581276"/>
                  <a:pt x="591060" y="1542845"/>
                </a:cubicBezTo>
                <a:lnTo>
                  <a:pt x="591060" y="1444072"/>
                </a:lnTo>
                <a:lnTo>
                  <a:pt x="0" y="1444072"/>
                </a:lnTo>
                <a:lnTo>
                  <a:pt x="0" y="0"/>
                </a:lnTo>
                <a:lnTo>
                  <a:pt x="1449013" y="0"/>
                </a:lnTo>
                <a:close/>
              </a:path>
            </a:pathLst>
          </a:custGeom>
          <a:solidFill>
            <a:srgbClr val="0000FF"/>
          </a:soli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2ECDA3FA-FAB5-6F43-E58B-31D82B0CCAA2}"/>
              </a:ext>
            </a:extLst>
          </p:cNvPr>
          <p:cNvSpPr/>
          <p:nvPr/>
        </p:nvSpPr>
        <p:spPr>
          <a:xfrm>
            <a:off x="5314734" y="3533775"/>
            <a:ext cx="860593" cy="142656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rgbClr val="000099"/>
          </a:soli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D425103E-708A-D266-B160-061BE408D365}"/>
              </a:ext>
            </a:extLst>
          </p:cNvPr>
          <p:cNvSpPr/>
          <p:nvPr/>
        </p:nvSpPr>
        <p:spPr>
          <a:xfrm rot="10800000">
            <a:off x="5320472" y="5347431"/>
            <a:ext cx="849115" cy="1159607"/>
          </a:xfrm>
          <a:custGeom>
            <a:avLst/>
            <a:gdLst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449013 w 1449013"/>
              <a:gd name="connsiteY4" fmla="*/ 972519 h 1952472"/>
              <a:gd name="connsiteX5" fmla="*/ 1449013 w 1449013"/>
              <a:gd name="connsiteY5" fmla="*/ 1444072 h 1952472"/>
              <a:gd name="connsiteX6" fmla="*/ 857954 w 1449013"/>
              <a:gd name="connsiteY6" fmla="*/ 1444072 h 1952472"/>
              <a:gd name="connsiteX7" fmla="*/ 857954 w 1449013"/>
              <a:gd name="connsiteY7" fmla="*/ 1542845 h 1952472"/>
              <a:gd name="connsiteX8" fmla="*/ 953273 w 1449013"/>
              <a:gd name="connsiteY8" fmla="*/ 1723701 h 1952472"/>
              <a:gd name="connsiteX9" fmla="*/ 724507 w 1449013"/>
              <a:gd name="connsiteY9" fmla="*/ 1952472 h 1952472"/>
              <a:gd name="connsiteX10" fmla="*/ 495741 w 1449013"/>
              <a:gd name="connsiteY10" fmla="*/ 1723701 h 1952472"/>
              <a:gd name="connsiteX11" fmla="*/ 591060 w 1449013"/>
              <a:gd name="connsiteY11" fmla="*/ 1542845 h 1952472"/>
              <a:gd name="connsiteX12" fmla="*/ 591060 w 1449013"/>
              <a:gd name="connsiteY12" fmla="*/ 1444072 h 1952472"/>
              <a:gd name="connsiteX13" fmla="*/ 0 w 1449013"/>
              <a:gd name="connsiteY13" fmla="*/ 1444072 h 1952472"/>
              <a:gd name="connsiteX14" fmla="*/ 0 w 1449013"/>
              <a:gd name="connsiteY14" fmla="*/ 967906 h 1952472"/>
              <a:gd name="connsiteX15" fmla="*/ 141381 w 1449013"/>
              <a:gd name="connsiteY15" fmla="*/ 1005593 h 1952472"/>
              <a:gd name="connsiteX16" fmla="*/ 427338 w 1449013"/>
              <a:gd name="connsiteY16" fmla="*/ 719630 h 1952472"/>
              <a:gd name="connsiteX17" fmla="*/ 141381 w 1449013"/>
              <a:gd name="connsiteY17" fmla="*/ 433666 h 1952472"/>
              <a:gd name="connsiteX18" fmla="*/ 0 w 1449013"/>
              <a:gd name="connsiteY18" fmla="*/ 471352 h 1952472"/>
              <a:gd name="connsiteX19" fmla="*/ 0 w 1449013"/>
              <a:gd name="connsiteY19" fmla="*/ 0 h 1952472"/>
              <a:gd name="connsiteX20" fmla="*/ 1449013 w 1449013"/>
              <a:gd name="connsiteY20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449013 w 1449013"/>
              <a:gd name="connsiteY3" fmla="*/ 972519 h 1952472"/>
              <a:gd name="connsiteX4" fmla="*/ 1449013 w 1449013"/>
              <a:gd name="connsiteY4" fmla="*/ 1444072 h 1952472"/>
              <a:gd name="connsiteX5" fmla="*/ 857954 w 1449013"/>
              <a:gd name="connsiteY5" fmla="*/ 1444072 h 1952472"/>
              <a:gd name="connsiteX6" fmla="*/ 857954 w 1449013"/>
              <a:gd name="connsiteY6" fmla="*/ 1542845 h 1952472"/>
              <a:gd name="connsiteX7" fmla="*/ 953273 w 1449013"/>
              <a:gd name="connsiteY7" fmla="*/ 1723701 h 1952472"/>
              <a:gd name="connsiteX8" fmla="*/ 724507 w 1449013"/>
              <a:gd name="connsiteY8" fmla="*/ 1952472 h 1952472"/>
              <a:gd name="connsiteX9" fmla="*/ 495741 w 1449013"/>
              <a:gd name="connsiteY9" fmla="*/ 1723701 h 1952472"/>
              <a:gd name="connsiteX10" fmla="*/ 591060 w 1449013"/>
              <a:gd name="connsiteY10" fmla="*/ 1542845 h 1952472"/>
              <a:gd name="connsiteX11" fmla="*/ 591060 w 1449013"/>
              <a:gd name="connsiteY11" fmla="*/ 1444072 h 1952472"/>
              <a:gd name="connsiteX12" fmla="*/ 0 w 1449013"/>
              <a:gd name="connsiteY12" fmla="*/ 1444072 h 1952472"/>
              <a:gd name="connsiteX13" fmla="*/ 0 w 1449013"/>
              <a:gd name="connsiteY13" fmla="*/ 967906 h 1952472"/>
              <a:gd name="connsiteX14" fmla="*/ 141381 w 1449013"/>
              <a:gd name="connsiteY14" fmla="*/ 1005593 h 1952472"/>
              <a:gd name="connsiteX15" fmla="*/ 427338 w 1449013"/>
              <a:gd name="connsiteY15" fmla="*/ 719630 h 1952472"/>
              <a:gd name="connsiteX16" fmla="*/ 141381 w 1449013"/>
              <a:gd name="connsiteY16" fmla="*/ 433666 h 1952472"/>
              <a:gd name="connsiteX17" fmla="*/ 0 w 1449013"/>
              <a:gd name="connsiteY17" fmla="*/ 471352 h 1952472"/>
              <a:gd name="connsiteX18" fmla="*/ 0 w 1449013"/>
              <a:gd name="connsiteY18" fmla="*/ 0 h 1952472"/>
              <a:gd name="connsiteX19" fmla="*/ 1449013 w 1449013"/>
              <a:gd name="connsiteY19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449013 w 1449013"/>
              <a:gd name="connsiteY2" fmla="*/ 972519 h 1952472"/>
              <a:gd name="connsiteX3" fmla="*/ 1449013 w 1449013"/>
              <a:gd name="connsiteY3" fmla="*/ 1444072 h 1952472"/>
              <a:gd name="connsiteX4" fmla="*/ 857954 w 1449013"/>
              <a:gd name="connsiteY4" fmla="*/ 1444072 h 1952472"/>
              <a:gd name="connsiteX5" fmla="*/ 857954 w 1449013"/>
              <a:gd name="connsiteY5" fmla="*/ 1542845 h 1952472"/>
              <a:gd name="connsiteX6" fmla="*/ 953273 w 1449013"/>
              <a:gd name="connsiteY6" fmla="*/ 1723701 h 1952472"/>
              <a:gd name="connsiteX7" fmla="*/ 724507 w 1449013"/>
              <a:gd name="connsiteY7" fmla="*/ 1952472 h 1952472"/>
              <a:gd name="connsiteX8" fmla="*/ 495741 w 1449013"/>
              <a:gd name="connsiteY8" fmla="*/ 1723701 h 1952472"/>
              <a:gd name="connsiteX9" fmla="*/ 591060 w 1449013"/>
              <a:gd name="connsiteY9" fmla="*/ 1542845 h 1952472"/>
              <a:gd name="connsiteX10" fmla="*/ 591060 w 1449013"/>
              <a:gd name="connsiteY10" fmla="*/ 1444072 h 1952472"/>
              <a:gd name="connsiteX11" fmla="*/ 0 w 1449013"/>
              <a:gd name="connsiteY11" fmla="*/ 1444072 h 1952472"/>
              <a:gd name="connsiteX12" fmla="*/ 0 w 1449013"/>
              <a:gd name="connsiteY12" fmla="*/ 967906 h 1952472"/>
              <a:gd name="connsiteX13" fmla="*/ 141381 w 1449013"/>
              <a:gd name="connsiteY13" fmla="*/ 1005593 h 1952472"/>
              <a:gd name="connsiteX14" fmla="*/ 427338 w 1449013"/>
              <a:gd name="connsiteY14" fmla="*/ 719630 h 1952472"/>
              <a:gd name="connsiteX15" fmla="*/ 141381 w 1449013"/>
              <a:gd name="connsiteY15" fmla="*/ 433666 h 1952472"/>
              <a:gd name="connsiteX16" fmla="*/ 0 w 1449013"/>
              <a:gd name="connsiteY16" fmla="*/ 471352 h 1952472"/>
              <a:gd name="connsiteX17" fmla="*/ 0 w 1449013"/>
              <a:gd name="connsiteY17" fmla="*/ 0 h 1952472"/>
              <a:gd name="connsiteX18" fmla="*/ 1449013 w 1449013"/>
              <a:gd name="connsiteY18" fmla="*/ 0 h 1952472"/>
              <a:gd name="connsiteX0" fmla="*/ 1449013 w 1449013"/>
              <a:gd name="connsiteY0" fmla="*/ 0 h 1952472"/>
              <a:gd name="connsiteX1" fmla="*/ 1449013 w 1449013"/>
              <a:gd name="connsiteY1" fmla="*/ 972519 h 1952472"/>
              <a:gd name="connsiteX2" fmla="*/ 1449013 w 1449013"/>
              <a:gd name="connsiteY2" fmla="*/ 1444072 h 1952472"/>
              <a:gd name="connsiteX3" fmla="*/ 857954 w 1449013"/>
              <a:gd name="connsiteY3" fmla="*/ 1444072 h 1952472"/>
              <a:gd name="connsiteX4" fmla="*/ 857954 w 1449013"/>
              <a:gd name="connsiteY4" fmla="*/ 1542845 h 1952472"/>
              <a:gd name="connsiteX5" fmla="*/ 953273 w 1449013"/>
              <a:gd name="connsiteY5" fmla="*/ 1723701 h 1952472"/>
              <a:gd name="connsiteX6" fmla="*/ 724507 w 1449013"/>
              <a:gd name="connsiteY6" fmla="*/ 1952472 h 1952472"/>
              <a:gd name="connsiteX7" fmla="*/ 495741 w 1449013"/>
              <a:gd name="connsiteY7" fmla="*/ 1723701 h 1952472"/>
              <a:gd name="connsiteX8" fmla="*/ 591060 w 1449013"/>
              <a:gd name="connsiteY8" fmla="*/ 1542845 h 1952472"/>
              <a:gd name="connsiteX9" fmla="*/ 591060 w 1449013"/>
              <a:gd name="connsiteY9" fmla="*/ 1444072 h 1952472"/>
              <a:gd name="connsiteX10" fmla="*/ 0 w 1449013"/>
              <a:gd name="connsiteY10" fmla="*/ 1444072 h 1952472"/>
              <a:gd name="connsiteX11" fmla="*/ 0 w 1449013"/>
              <a:gd name="connsiteY11" fmla="*/ 967906 h 1952472"/>
              <a:gd name="connsiteX12" fmla="*/ 141381 w 1449013"/>
              <a:gd name="connsiteY12" fmla="*/ 1005593 h 1952472"/>
              <a:gd name="connsiteX13" fmla="*/ 427338 w 1449013"/>
              <a:gd name="connsiteY13" fmla="*/ 719630 h 1952472"/>
              <a:gd name="connsiteX14" fmla="*/ 141381 w 1449013"/>
              <a:gd name="connsiteY14" fmla="*/ 433666 h 1952472"/>
              <a:gd name="connsiteX15" fmla="*/ 0 w 1449013"/>
              <a:gd name="connsiteY15" fmla="*/ 471352 h 1952472"/>
              <a:gd name="connsiteX16" fmla="*/ 0 w 1449013"/>
              <a:gd name="connsiteY16" fmla="*/ 0 h 1952472"/>
              <a:gd name="connsiteX17" fmla="*/ 1449013 w 1449013"/>
              <a:gd name="connsiteY17" fmla="*/ 0 h 1952472"/>
              <a:gd name="connsiteX0" fmla="*/ 1449013 w 1449013"/>
              <a:gd name="connsiteY0" fmla="*/ 0 h 1952472"/>
              <a:gd name="connsiteX1" fmla="*/ 1449013 w 1449013"/>
              <a:gd name="connsiteY1" fmla="*/ 1444072 h 1952472"/>
              <a:gd name="connsiteX2" fmla="*/ 857954 w 1449013"/>
              <a:gd name="connsiteY2" fmla="*/ 1444072 h 1952472"/>
              <a:gd name="connsiteX3" fmla="*/ 857954 w 1449013"/>
              <a:gd name="connsiteY3" fmla="*/ 1542845 h 1952472"/>
              <a:gd name="connsiteX4" fmla="*/ 953273 w 1449013"/>
              <a:gd name="connsiteY4" fmla="*/ 1723701 h 1952472"/>
              <a:gd name="connsiteX5" fmla="*/ 724507 w 1449013"/>
              <a:gd name="connsiteY5" fmla="*/ 1952472 h 1952472"/>
              <a:gd name="connsiteX6" fmla="*/ 495741 w 1449013"/>
              <a:gd name="connsiteY6" fmla="*/ 1723701 h 1952472"/>
              <a:gd name="connsiteX7" fmla="*/ 591060 w 1449013"/>
              <a:gd name="connsiteY7" fmla="*/ 1542845 h 1952472"/>
              <a:gd name="connsiteX8" fmla="*/ 591060 w 1449013"/>
              <a:gd name="connsiteY8" fmla="*/ 1444072 h 1952472"/>
              <a:gd name="connsiteX9" fmla="*/ 0 w 1449013"/>
              <a:gd name="connsiteY9" fmla="*/ 1444072 h 1952472"/>
              <a:gd name="connsiteX10" fmla="*/ 0 w 1449013"/>
              <a:gd name="connsiteY10" fmla="*/ 967906 h 1952472"/>
              <a:gd name="connsiteX11" fmla="*/ 141381 w 1449013"/>
              <a:gd name="connsiteY11" fmla="*/ 1005593 h 1952472"/>
              <a:gd name="connsiteX12" fmla="*/ 427338 w 1449013"/>
              <a:gd name="connsiteY12" fmla="*/ 719630 h 1952472"/>
              <a:gd name="connsiteX13" fmla="*/ 141381 w 1449013"/>
              <a:gd name="connsiteY13" fmla="*/ 433666 h 1952472"/>
              <a:gd name="connsiteX14" fmla="*/ 0 w 1449013"/>
              <a:gd name="connsiteY14" fmla="*/ 471352 h 1952472"/>
              <a:gd name="connsiteX15" fmla="*/ 0 w 1449013"/>
              <a:gd name="connsiteY15" fmla="*/ 0 h 1952472"/>
              <a:gd name="connsiteX16" fmla="*/ 1449013 w 1449013"/>
              <a:gd name="connsiteY16" fmla="*/ 0 h 195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9013" h="1952472">
                <a:moveTo>
                  <a:pt x="1449013" y="0"/>
                </a:moveTo>
                <a:lnTo>
                  <a:pt x="1449013" y="1444072"/>
                </a:lnTo>
                <a:lnTo>
                  <a:pt x="857954" y="1444072"/>
                </a:lnTo>
                <a:lnTo>
                  <a:pt x="857954" y="1542845"/>
                </a:lnTo>
                <a:cubicBezTo>
                  <a:pt x="916718" y="1581276"/>
                  <a:pt x="953273" y="1648220"/>
                  <a:pt x="953273" y="1723701"/>
                </a:cubicBezTo>
                <a:cubicBezTo>
                  <a:pt x="953273" y="1850048"/>
                  <a:pt x="850851" y="1952472"/>
                  <a:pt x="724507" y="1952472"/>
                </a:cubicBezTo>
                <a:cubicBezTo>
                  <a:pt x="598162" y="1952472"/>
                  <a:pt x="495741" y="1850048"/>
                  <a:pt x="495741" y="1723701"/>
                </a:cubicBezTo>
                <a:cubicBezTo>
                  <a:pt x="495741" y="1648220"/>
                  <a:pt x="532295" y="1581276"/>
                  <a:pt x="591060" y="1542845"/>
                </a:cubicBezTo>
                <a:lnTo>
                  <a:pt x="591060" y="1444072"/>
                </a:lnTo>
                <a:lnTo>
                  <a:pt x="0" y="1444072"/>
                </a:lnTo>
                <a:lnTo>
                  <a:pt x="0" y="967906"/>
                </a:lnTo>
                <a:cubicBezTo>
                  <a:pt x="41554" y="991976"/>
                  <a:pt x="89878" y="1005593"/>
                  <a:pt x="141381" y="1005593"/>
                </a:cubicBezTo>
                <a:cubicBezTo>
                  <a:pt x="299311" y="1005593"/>
                  <a:pt x="427338" y="877563"/>
                  <a:pt x="427338" y="719630"/>
                </a:cubicBezTo>
                <a:cubicBezTo>
                  <a:pt x="427338" y="561696"/>
                  <a:pt x="299311" y="433666"/>
                  <a:pt x="141381" y="433666"/>
                </a:cubicBezTo>
                <a:cubicBezTo>
                  <a:pt x="89878" y="433666"/>
                  <a:pt x="41554" y="447283"/>
                  <a:pt x="0" y="471352"/>
                </a:cubicBezTo>
                <a:lnTo>
                  <a:pt x="0" y="0"/>
                </a:lnTo>
                <a:lnTo>
                  <a:pt x="1449013" y="0"/>
                </a:lnTo>
                <a:close/>
              </a:path>
            </a:pathLst>
          </a:custGeom>
          <a:solidFill>
            <a:srgbClr val="000099"/>
          </a:soli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B9DF7D-8F2D-6312-C60F-A35670432FA6}"/>
              </a:ext>
            </a:extLst>
          </p:cNvPr>
          <p:cNvSpPr txBox="1"/>
          <p:nvPr/>
        </p:nvSpPr>
        <p:spPr>
          <a:xfrm>
            <a:off x="850373" y="1235277"/>
            <a:ext cx="10530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900" b="1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cs typeface="Arial" pitchFamily="34" charset="0"/>
              </a:rPr>
              <a:t>01</a:t>
            </a:r>
            <a:endParaRPr lang="ko-KR" altLang="en-US" sz="3900" b="1" dirty="0">
              <a:ln w="12700">
                <a:solidFill>
                  <a:schemeClr val="bg1"/>
                </a:solidFill>
              </a:ln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4716F3-07EB-00D4-FF6C-D69C1FDC9EDE}"/>
              </a:ext>
            </a:extLst>
          </p:cNvPr>
          <p:cNvSpPr txBox="1"/>
          <p:nvPr/>
        </p:nvSpPr>
        <p:spPr>
          <a:xfrm>
            <a:off x="6265931" y="1950701"/>
            <a:ext cx="7802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900" b="1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cs typeface="Arial" pitchFamily="34" charset="0"/>
              </a:rPr>
              <a:t>0</a:t>
            </a:r>
            <a:r>
              <a:rPr lang="ru-RU" altLang="ko-KR" sz="3900" b="1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cs typeface="Arial" pitchFamily="34" charset="0"/>
              </a:rPr>
              <a:t>4</a:t>
            </a:r>
            <a:endParaRPr lang="ko-KR" altLang="en-US" sz="3900" b="1" dirty="0">
              <a:ln w="12700">
                <a:solidFill>
                  <a:schemeClr val="bg1"/>
                </a:solidFill>
              </a:ln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A0CCDB-E407-C5B2-F362-BB77CC47EECC}"/>
              </a:ext>
            </a:extLst>
          </p:cNvPr>
          <p:cNvSpPr txBox="1"/>
          <p:nvPr/>
        </p:nvSpPr>
        <p:spPr>
          <a:xfrm>
            <a:off x="850373" y="2985548"/>
            <a:ext cx="10530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900" b="1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cs typeface="Arial" pitchFamily="34" charset="0"/>
              </a:rPr>
              <a:t>0</a:t>
            </a:r>
            <a:r>
              <a:rPr lang="ru-RU" altLang="ko-KR" sz="3900" b="1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cs typeface="Arial" pitchFamily="34" charset="0"/>
              </a:rPr>
              <a:t>2</a:t>
            </a:r>
            <a:endParaRPr lang="ko-KR" altLang="en-US" sz="3900" b="1" dirty="0">
              <a:ln w="12700">
                <a:solidFill>
                  <a:schemeClr val="bg1"/>
                </a:solidFill>
              </a:ln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125F75-644C-76A7-0377-0192498A6165}"/>
              </a:ext>
            </a:extLst>
          </p:cNvPr>
          <p:cNvSpPr txBox="1"/>
          <p:nvPr/>
        </p:nvSpPr>
        <p:spPr>
          <a:xfrm>
            <a:off x="6253983" y="3855971"/>
            <a:ext cx="7802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900" b="1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cs typeface="Arial" pitchFamily="34" charset="0"/>
              </a:rPr>
              <a:t>0</a:t>
            </a:r>
            <a:r>
              <a:rPr lang="ru-RU" altLang="ko-KR" sz="3900" b="1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cs typeface="Arial" pitchFamily="34" charset="0"/>
              </a:rPr>
              <a:t>5</a:t>
            </a:r>
            <a:endParaRPr lang="ko-KR" altLang="en-US" sz="3900" b="1" dirty="0">
              <a:ln w="12700">
                <a:solidFill>
                  <a:schemeClr val="bg1"/>
                </a:solidFill>
              </a:ln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09D1B1-1C41-911B-F16E-4522C52B562A}"/>
              </a:ext>
            </a:extLst>
          </p:cNvPr>
          <p:cNvSpPr txBox="1"/>
          <p:nvPr/>
        </p:nvSpPr>
        <p:spPr>
          <a:xfrm>
            <a:off x="850373" y="4640853"/>
            <a:ext cx="10530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900" b="1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cs typeface="Arial" pitchFamily="34" charset="0"/>
              </a:rPr>
              <a:t>0</a:t>
            </a:r>
            <a:r>
              <a:rPr lang="ru-RU" altLang="ko-KR" sz="3900" b="1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cs typeface="Arial" pitchFamily="34" charset="0"/>
              </a:rPr>
              <a:t>3</a:t>
            </a:r>
            <a:endParaRPr lang="ko-KR" altLang="en-US" sz="3900" b="1" dirty="0">
              <a:ln w="12700">
                <a:solidFill>
                  <a:schemeClr val="bg1"/>
                </a:solidFill>
              </a:ln>
              <a:solidFill>
                <a:srgbClr val="0000FF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154EF6-6805-9EE3-A4A2-CB06A49B4A65}"/>
              </a:ext>
            </a:extLst>
          </p:cNvPr>
          <p:cNvGrpSpPr/>
          <p:nvPr/>
        </p:nvGrpSpPr>
        <p:grpSpPr>
          <a:xfrm>
            <a:off x="6132599" y="1791852"/>
            <a:ext cx="4356184" cy="1512059"/>
            <a:chOff x="803640" y="2268813"/>
            <a:chExt cx="2718204" cy="18609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9A7A13-95F5-90C8-30B6-676519A4B0D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CE042C-B9CD-D65E-1AB5-3D0AE1C953E0}"/>
                </a:ext>
              </a:extLst>
            </p:cNvPr>
            <p:cNvSpPr txBox="1"/>
            <p:nvPr/>
          </p:nvSpPr>
          <p:spPr>
            <a:xfrm>
              <a:off x="1462187" y="2268813"/>
              <a:ext cx="2059657" cy="125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Возможность формирования укрупненных смет</a:t>
              </a: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C730F874-B3B3-8346-918D-0497A5377C6D}"/>
              </a:ext>
            </a:extLst>
          </p:cNvPr>
          <p:cNvGrpSpPr/>
          <p:nvPr/>
        </p:nvGrpSpPr>
        <p:grpSpPr>
          <a:xfrm>
            <a:off x="1074265" y="3655981"/>
            <a:ext cx="9790995" cy="1344767"/>
            <a:chOff x="803640" y="3637369"/>
            <a:chExt cx="5468093" cy="16550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4A6CBF-ABF9-A691-1447-00F8B9932852}"/>
                </a:ext>
              </a:extLst>
            </p:cNvPr>
            <p:cNvSpPr txBox="1"/>
            <p:nvPr/>
          </p:nvSpPr>
          <p:spPr>
            <a:xfrm>
              <a:off x="803640" y="3637369"/>
              <a:ext cx="2059657" cy="49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1552C1-CEE8-F167-DA6B-F2364F834B0F}"/>
                </a:ext>
              </a:extLst>
            </p:cNvPr>
            <p:cNvSpPr txBox="1"/>
            <p:nvPr/>
          </p:nvSpPr>
          <p:spPr>
            <a:xfrm>
              <a:off x="4212076" y="3663619"/>
              <a:ext cx="2059657" cy="1628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Возможность формирования конъюнктурного анализа </a:t>
              </a: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AC73C885-DB71-9965-1017-0F447E30C9CC}"/>
              </a:ext>
            </a:extLst>
          </p:cNvPr>
          <p:cNvGrpSpPr/>
          <p:nvPr/>
        </p:nvGrpSpPr>
        <p:grpSpPr>
          <a:xfrm>
            <a:off x="1944613" y="1201002"/>
            <a:ext cx="3697084" cy="1042900"/>
            <a:chOff x="797682" y="2846241"/>
            <a:chExt cx="2065615" cy="12835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013569-21E0-2457-D300-456C77104F5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5A5D2D-AF46-9461-52EF-187F4DA16119}"/>
                </a:ext>
              </a:extLst>
            </p:cNvPr>
            <p:cNvSpPr txBox="1"/>
            <p:nvPr/>
          </p:nvSpPr>
          <p:spPr>
            <a:xfrm>
              <a:off x="797682" y="2846241"/>
              <a:ext cx="2059657" cy="871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Импорт из 5</a:t>
              </a:r>
              <a:r>
                <a:rPr lang="en-US" altLang="ko-KR" sz="20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r>
                <a:rPr lang="ru-RU" altLang="ko-KR" sz="20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Смета  через </a:t>
              </a:r>
              <a:r>
                <a:rPr lang="en-US" altLang="ko-KR" sz="20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Excel</a:t>
              </a:r>
              <a:endParaRPr lang="ru-RU" altLang="ko-KR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" name="Group 25">
            <a:extLst>
              <a:ext uri="{FF2B5EF4-FFF2-40B4-BE49-F238E27FC236}">
                <a16:creationId xmlns:a16="http://schemas.microsoft.com/office/drawing/2014/main" id="{53E50A78-0D05-D6F9-A09A-C80DDA853851}"/>
              </a:ext>
            </a:extLst>
          </p:cNvPr>
          <p:cNvGrpSpPr/>
          <p:nvPr/>
        </p:nvGrpSpPr>
        <p:grpSpPr>
          <a:xfrm>
            <a:off x="1887800" y="2854779"/>
            <a:ext cx="3739320" cy="1015663"/>
            <a:chOff x="774084" y="3266327"/>
            <a:chExt cx="2089213" cy="125004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CD401C-96DB-2272-5AD2-F0361821B23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62D34B-A6E3-1CF2-7BA9-6CC5712D3045}"/>
                </a:ext>
              </a:extLst>
            </p:cNvPr>
            <p:cNvSpPr txBox="1"/>
            <p:nvPr/>
          </p:nvSpPr>
          <p:spPr>
            <a:xfrm>
              <a:off x="774084" y="3266327"/>
              <a:ext cx="2059657" cy="125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Сравнение ст. «П» - ст. «РД» по локальным сметам</a:t>
              </a:r>
            </a:p>
          </p:txBody>
        </p:sp>
      </p:grpSp>
      <p:grpSp>
        <p:nvGrpSpPr>
          <p:cNvPr id="38" name="Group 25">
            <a:extLst>
              <a:ext uri="{FF2B5EF4-FFF2-40B4-BE49-F238E27FC236}">
                <a16:creationId xmlns:a16="http://schemas.microsoft.com/office/drawing/2014/main" id="{19D49A3C-D0B5-846C-8959-7E5C8B193F01}"/>
              </a:ext>
            </a:extLst>
          </p:cNvPr>
          <p:cNvGrpSpPr/>
          <p:nvPr/>
        </p:nvGrpSpPr>
        <p:grpSpPr>
          <a:xfrm>
            <a:off x="1887800" y="4232447"/>
            <a:ext cx="10222013" cy="1938992"/>
            <a:chOff x="-2847892" y="2806051"/>
            <a:chExt cx="5711189" cy="238644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A644CD5-E302-8A1E-FFDA-4329A774ED22}"/>
                </a:ext>
              </a:extLst>
            </p:cNvPr>
            <p:cNvSpPr txBox="1"/>
            <p:nvPr/>
          </p:nvSpPr>
          <p:spPr>
            <a:xfrm>
              <a:off x="803640" y="3637369"/>
              <a:ext cx="2059657" cy="49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B6E929-B373-07C3-6934-2FD47D027A4B}"/>
                </a:ext>
              </a:extLst>
            </p:cNvPr>
            <p:cNvSpPr txBox="1"/>
            <p:nvPr/>
          </p:nvSpPr>
          <p:spPr>
            <a:xfrm>
              <a:off x="-2847892" y="2806051"/>
              <a:ext cx="2059657" cy="238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Возможность формирования план-</a:t>
              </a:r>
              <a:r>
                <a:rPr lang="ru-RU" altLang="ko-KR" sz="20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фактного</a:t>
              </a:r>
              <a:r>
                <a:rPr lang="ru-RU" altLang="ko-KR" sz="20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анализа стоимости работ, материалов, оборудования</a:t>
              </a:r>
            </a:p>
          </p:txBody>
        </p:sp>
      </p:grpSp>
      <p:pic>
        <p:nvPicPr>
          <p:cNvPr id="41" name="Рисунок 40" descr="Тенденция к повышению">
            <a:extLst>
              <a:ext uri="{FF2B5EF4-FFF2-40B4-BE49-F238E27FC236}">
                <a16:creationId xmlns:a16="http://schemas.microsoft.com/office/drawing/2014/main" id="{2D1AEB8C-CF15-A939-619A-2BA7F8508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65793" y="2185158"/>
            <a:ext cx="369919" cy="369919"/>
          </a:xfrm>
          <a:prstGeom prst="rect">
            <a:avLst/>
          </a:prstGeom>
        </p:spPr>
      </p:pic>
      <p:pic>
        <p:nvPicPr>
          <p:cNvPr id="42" name="Рисунок 41" descr="Интернет">
            <a:extLst>
              <a:ext uri="{FF2B5EF4-FFF2-40B4-BE49-F238E27FC236}">
                <a16:creationId xmlns:a16="http://schemas.microsoft.com/office/drawing/2014/main" id="{68FEE404-52A2-6C11-F7CF-400BE958BF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14839" y="4907501"/>
            <a:ext cx="468052" cy="468052"/>
          </a:xfrm>
          <a:prstGeom prst="rect">
            <a:avLst/>
          </a:prstGeom>
        </p:spPr>
      </p:pic>
      <p:pic>
        <p:nvPicPr>
          <p:cNvPr id="43" name="Рисунок 42" descr="Синхронизация облака">
            <a:extLst>
              <a:ext uri="{FF2B5EF4-FFF2-40B4-BE49-F238E27FC236}">
                <a16:creationId xmlns:a16="http://schemas.microsoft.com/office/drawing/2014/main" id="{B2108722-03EE-4C83-AA5E-1CE3B43134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88757" y="4059501"/>
            <a:ext cx="352034" cy="352034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585E169-727D-2D1C-87B8-563CB45A8342}"/>
              </a:ext>
            </a:extLst>
          </p:cNvPr>
          <p:cNvGrpSpPr/>
          <p:nvPr/>
        </p:nvGrpSpPr>
        <p:grpSpPr>
          <a:xfrm>
            <a:off x="5409774" y="3121209"/>
            <a:ext cx="681957" cy="435359"/>
            <a:chOff x="1872127" y="3213044"/>
            <a:chExt cx="1127952" cy="720080"/>
          </a:xfrm>
          <a:solidFill>
            <a:schemeClr val="bg1"/>
          </a:solidFill>
        </p:grpSpPr>
        <p:pic>
          <p:nvPicPr>
            <p:cNvPr id="45" name="Рисунок 44" descr="Информация">
              <a:extLst>
                <a:ext uri="{FF2B5EF4-FFF2-40B4-BE49-F238E27FC236}">
                  <a16:creationId xmlns:a16="http://schemas.microsoft.com/office/drawing/2014/main" id="{DAC34405-4A24-AF53-7E3E-7D415663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640039" y="3213044"/>
              <a:ext cx="360040" cy="360040"/>
            </a:xfrm>
            <a:prstGeom prst="rect">
              <a:avLst/>
            </a:prstGeom>
          </p:spPr>
        </p:pic>
        <p:pic>
          <p:nvPicPr>
            <p:cNvPr id="46" name="Рисунок 45" descr="Информация">
              <a:extLst>
                <a:ext uri="{FF2B5EF4-FFF2-40B4-BE49-F238E27FC236}">
                  <a16:creationId xmlns:a16="http://schemas.microsoft.com/office/drawing/2014/main" id="{89A85237-B7DB-D778-A080-311FE3750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872127" y="3573084"/>
              <a:ext cx="360040" cy="360040"/>
            </a:xfrm>
            <a:prstGeom prst="rect">
              <a:avLst/>
            </a:prstGeom>
          </p:spPr>
        </p:pic>
        <p:pic>
          <p:nvPicPr>
            <p:cNvPr id="47" name="Рисунок 46" descr="Развернуть">
              <a:extLst>
                <a:ext uri="{FF2B5EF4-FFF2-40B4-BE49-F238E27FC236}">
                  <a16:creationId xmlns:a16="http://schemas.microsoft.com/office/drawing/2014/main" id="{F77C2FC6-C39B-3569-3462-60EB31164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 rot="1155402">
              <a:off x="2250462" y="3393064"/>
              <a:ext cx="360040" cy="360040"/>
            </a:xfrm>
            <a:prstGeom prst="rect">
              <a:avLst/>
            </a:prstGeom>
          </p:spPr>
        </p:pic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022EBDE-980C-B814-1411-BCBE0BBA9F16}"/>
              </a:ext>
            </a:extLst>
          </p:cNvPr>
          <p:cNvSpPr/>
          <p:nvPr/>
        </p:nvSpPr>
        <p:spPr>
          <a:xfrm>
            <a:off x="7175228" y="5702901"/>
            <a:ext cx="3824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Интеграционная взаимосвязь с КСМ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461BEC-183F-2508-61E4-26058996E13C}"/>
              </a:ext>
            </a:extLst>
          </p:cNvPr>
          <p:cNvSpPr txBox="1"/>
          <p:nvPr/>
        </p:nvSpPr>
        <p:spPr>
          <a:xfrm>
            <a:off x="6282270" y="5719973"/>
            <a:ext cx="7802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900" b="1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cs typeface="Arial" pitchFamily="34" charset="0"/>
              </a:rPr>
              <a:t>0</a:t>
            </a:r>
            <a:r>
              <a:rPr lang="ru-RU" altLang="ko-KR" sz="3900" b="1" dirty="0">
                <a:ln w="12700">
                  <a:solidFill>
                    <a:schemeClr val="bg1"/>
                  </a:solidFill>
                </a:ln>
                <a:solidFill>
                  <a:srgbClr val="0000FF"/>
                </a:solidFill>
                <a:cs typeface="Arial" pitchFamily="34" charset="0"/>
              </a:rPr>
              <a:t>6</a:t>
            </a:r>
            <a:endParaRPr lang="ko-KR" altLang="en-US" sz="3900" b="1" dirty="0">
              <a:ln w="12700">
                <a:solidFill>
                  <a:schemeClr val="bg1"/>
                </a:solidFill>
              </a:ln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50" name="Рисунок 49" descr="Контрольный список (справа налево)">
            <a:extLst>
              <a:ext uri="{FF2B5EF4-FFF2-40B4-BE49-F238E27FC236}">
                <a16:creationId xmlns:a16="http://schemas.microsoft.com/office/drawing/2014/main" id="{4816325F-11E1-C517-0918-E7442A1F44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535428" y="5880859"/>
            <a:ext cx="419201" cy="419201"/>
          </a:xfrm>
          <a:prstGeom prst="rect">
            <a:avLst/>
          </a:prstGeom>
        </p:spPr>
      </p:pic>
      <p:grpSp>
        <p:nvGrpSpPr>
          <p:cNvPr id="51" name="Рисунок 3" descr="Робот">
            <a:extLst>
              <a:ext uri="{FF2B5EF4-FFF2-40B4-BE49-F238E27FC236}">
                <a16:creationId xmlns:a16="http://schemas.microsoft.com/office/drawing/2014/main" id="{A3B17CF8-88A3-15F0-09CE-73CD904E1397}"/>
              </a:ext>
            </a:extLst>
          </p:cNvPr>
          <p:cNvGrpSpPr/>
          <p:nvPr/>
        </p:nvGrpSpPr>
        <p:grpSpPr>
          <a:xfrm>
            <a:off x="5565793" y="1205575"/>
            <a:ext cx="369919" cy="369919"/>
            <a:chOff x="4812473" y="963880"/>
            <a:chExt cx="369919" cy="369919"/>
          </a:xfrm>
        </p:grpSpPr>
        <p:sp>
          <p:nvSpPr>
            <p:cNvPr id="52" name="Полилиния: фигура 66">
              <a:extLst>
                <a:ext uri="{FF2B5EF4-FFF2-40B4-BE49-F238E27FC236}">
                  <a16:creationId xmlns:a16="http://schemas.microsoft.com/office/drawing/2014/main" id="{7B3E0BC3-CD30-5E97-FDD7-E6CE6ABD1946}"/>
                </a:ext>
              </a:extLst>
            </p:cNvPr>
            <p:cNvSpPr/>
            <p:nvPr/>
          </p:nvSpPr>
          <p:spPr>
            <a:xfrm>
              <a:off x="4903501" y="1240175"/>
              <a:ext cx="184960" cy="57800"/>
            </a:xfrm>
            <a:custGeom>
              <a:avLst/>
              <a:gdLst>
                <a:gd name="connsiteX0" fmla="*/ 157204 w 184959"/>
                <a:gd name="connsiteY0" fmla="*/ 1144 h 57799"/>
                <a:gd name="connsiteX1" fmla="*/ 30044 w 184959"/>
                <a:gd name="connsiteY1" fmla="*/ 1144 h 57799"/>
                <a:gd name="connsiteX2" fmla="*/ 1144 w 184959"/>
                <a:gd name="connsiteY2" fmla="*/ 30044 h 57799"/>
                <a:gd name="connsiteX3" fmla="*/ 30044 w 184959"/>
                <a:gd name="connsiteY3" fmla="*/ 58944 h 57799"/>
                <a:gd name="connsiteX4" fmla="*/ 157204 w 184959"/>
                <a:gd name="connsiteY4" fmla="*/ 58944 h 57799"/>
                <a:gd name="connsiteX5" fmla="*/ 186103 w 184959"/>
                <a:gd name="connsiteY5" fmla="*/ 30044 h 57799"/>
                <a:gd name="connsiteX6" fmla="*/ 157204 w 184959"/>
                <a:gd name="connsiteY6" fmla="*/ 1144 h 57799"/>
                <a:gd name="connsiteX7" fmla="*/ 37751 w 184959"/>
                <a:gd name="connsiteY7" fmla="*/ 41604 h 57799"/>
                <a:gd name="connsiteX8" fmla="*/ 26191 w 184959"/>
                <a:gd name="connsiteY8" fmla="*/ 30044 h 57799"/>
                <a:gd name="connsiteX9" fmla="*/ 37751 w 184959"/>
                <a:gd name="connsiteY9" fmla="*/ 18484 h 57799"/>
                <a:gd name="connsiteX10" fmla="*/ 49310 w 184959"/>
                <a:gd name="connsiteY10" fmla="*/ 30044 h 57799"/>
                <a:gd name="connsiteX11" fmla="*/ 37751 w 184959"/>
                <a:gd name="connsiteY11" fmla="*/ 41604 h 57799"/>
                <a:gd name="connsiteX12" fmla="*/ 93624 w 184959"/>
                <a:gd name="connsiteY12" fmla="*/ 41604 h 57799"/>
                <a:gd name="connsiteX13" fmla="*/ 82064 w 184959"/>
                <a:gd name="connsiteY13" fmla="*/ 30044 h 57799"/>
                <a:gd name="connsiteX14" fmla="*/ 93624 w 184959"/>
                <a:gd name="connsiteY14" fmla="*/ 18484 h 57799"/>
                <a:gd name="connsiteX15" fmla="*/ 105184 w 184959"/>
                <a:gd name="connsiteY15" fmla="*/ 30044 h 57799"/>
                <a:gd name="connsiteX16" fmla="*/ 93624 w 184959"/>
                <a:gd name="connsiteY16" fmla="*/ 41604 h 57799"/>
                <a:gd name="connsiteX17" fmla="*/ 149497 w 184959"/>
                <a:gd name="connsiteY17" fmla="*/ 41604 h 57799"/>
                <a:gd name="connsiteX18" fmla="*/ 137937 w 184959"/>
                <a:gd name="connsiteY18" fmla="*/ 30044 h 57799"/>
                <a:gd name="connsiteX19" fmla="*/ 149497 w 184959"/>
                <a:gd name="connsiteY19" fmla="*/ 18484 h 57799"/>
                <a:gd name="connsiteX20" fmla="*/ 161057 w 184959"/>
                <a:gd name="connsiteY20" fmla="*/ 30044 h 57799"/>
                <a:gd name="connsiteX21" fmla="*/ 149497 w 184959"/>
                <a:gd name="connsiteY21" fmla="*/ 41604 h 5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959" h="57799">
                  <a:moveTo>
                    <a:pt x="157204" y="1144"/>
                  </a:moveTo>
                  <a:lnTo>
                    <a:pt x="30044" y="1144"/>
                  </a:lnTo>
                  <a:cubicBezTo>
                    <a:pt x="14083" y="1144"/>
                    <a:pt x="1144" y="14083"/>
                    <a:pt x="1144" y="30044"/>
                  </a:cubicBezTo>
                  <a:cubicBezTo>
                    <a:pt x="1144" y="46005"/>
                    <a:pt x="14083" y="58944"/>
                    <a:pt x="30044" y="58944"/>
                  </a:cubicBezTo>
                  <a:lnTo>
                    <a:pt x="157204" y="58944"/>
                  </a:lnTo>
                  <a:cubicBezTo>
                    <a:pt x="173164" y="58944"/>
                    <a:pt x="186103" y="46005"/>
                    <a:pt x="186103" y="30044"/>
                  </a:cubicBezTo>
                  <a:cubicBezTo>
                    <a:pt x="186103" y="14083"/>
                    <a:pt x="173164" y="1144"/>
                    <a:pt x="157204" y="1144"/>
                  </a:cubicBezTo>
                  <a:close/>
                  <a:moveTo>
                    <a:pt x="37751" y="41604"/>
                  </a:moveTo>
                  <a:cubicBezTo>
                    <a:pt x="31366" y="41604"/>
                    <a:pt x="26191" y="36428"/>
                    <a:pt x="26191" y="30044"/>
                  </a:cubicBezTo>
                  <a:cubicBezTo>
                    <a:pt x="26191" y="23659"/>
                    <a:pt x="31366" y="18484"/>
                    <a:pt x="37751" y="18484"/>
                  </a:cubicBezTo>
                  <a:cubicBezTo>
                    <a:pt x="44135" y="18484"/>
                    <a:pt x="49310" y="23659"/>
                    <a:pt x="49310" y="30044"/>
                  </a:cubicBezTo>
                  <a:cubicBezTo>
                    <a:pt x="49310" y="36428"/>
                    <a:pt x="44135" y="41604"/>
                    <a:pt x="37751" y="41604"/>
                  </a:cubicBezTo>
                  <a:close/>
                  <a:moveTo>
                    <a:pt x="93624" y="41604"/>
                  </a:moveTo>
                  <a:cubicBezTo>
                    <a:pt x="87239" y="41604"/>
                    <a:pt x="82064" y="36428"/>
                    <a:pt x="82064" y="30044"/>
                  </a:cubicBezTo>
                  <a:cubicBezTo>
                    <a:pt x="82064" y="23659"/>
                    <a:pt x="87239" y="18484"/>
                    <a:pt x="93624" y="18484"/>
                  </a:cubicBezTo>
                  <a:cubicBezTo>
                    <a:pt x="100008" y="18484"/>
                    <a:pt x="105184" y="23659"/>
                    <a:pt x="105184" y="30044"/>
                  </a:cubicBezTo>
                  <a:cubicBezTo>
                    <a:pt x="105184" y="36428"/>
                    <a:pt x="100008" y="41604"/>
                    <a:pt x="93624" y="41604"/>
                  </a:cubicBezTo>
                  <a:close/>
                  <a:moveTo>
                    <a:pt x="149497" y="41604"/>
                  </a:moveTo>
                  <a:cubicBezTo>
                    <a:pt x="143112" y="41604"/>
                    <a:pt x="137937" y="36428"/>
                    <a:pt x="137937" y="30044"/>
                  </a:cubicBezTo>
                  <a:cubicBezTo>
                    <a:pt x="137937" y="23659"/>
                    <a:pt x="143112" y="18484"/>
                    <a:pt x="149497" y="18484"/>
                  </a:cubicBezTo>
                  <a:cubicBezTo>
                    <a:pt x="155881" y="18484"/>
                    <a:pt x="161057" y="23659"/>
                    <a:pt x="161057" y="30044"/>
                  </a:cubicBezTo>
                  <a:cubicBezTo>
                    <a:pt x="161057" y="36428"/>
                    <a:pt x="155881" y="41604"/>
                    <a:pt x="149497" y="41604"/>
                  </a:cubicBezTo>
                  <a:close/>
                </a:path>
              </a:pathLst>
            </a:custGeom>
            <a:solidFill>
              <a:schemeClr val="bg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67">
              <a:extLst>
                <a:ext uri="{FF2B5EF4-FFF2-40B4-BE49-F238E27FC236}">
                  <a16:creationId xmlns:a16="http://schemas.microsoft.com/office/drawing/2014/main" id="{D57ED78D-655E-DD04-2108-D88EEC685583}"/>
                </a:ext>
              </a:extLst>
            </p:cNvPr>
            <p:cNvSpPr/>
            <p:nvPr/>
          </p:nvSpPr>
          <p:spPr>
            <a:xfrm>
              <a:off x="5011047" y="1064849"/>
              <a:ext cx="11560" cy="11560"/>
            </a:xfrm>
            <a:custGeom>
              <a:avLst/>
              <a:gdLst>
                <a:gd name="connsiteX0" fmla="*/ 12704 w 11559"/>
                <a:gd name="connsiteY0" fmla="*/ 6924 h 11559"/>
                <a:gd name="connsiteX1" fmla="*/ 6924 w 11559"/>
                <a:gd name="connsiteY1" fmla="*/ 12704 h 11559"/>
                <a:gd name="connsiteX2" fmla="*/ 1144 w 11559"/>
                <a:gd name="connsiteY2" fmla="*/ 6924 h 11559"/>
                <a:gd name="connsiteX3" fmla="*/ 6924 w 11559"/>
                <a:gd name="connsiteY3" fmla="*/ 1144 h 11559"/>
                <a:gd name="connsiteX4" fmla="*/ 12704 w 11559"/>
                <a:gd name="connsiteY4" fmla="*/ 6924 h 1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9" h="11559">
                  <a:moveTo>
                    <a:pt x="12704" y="6924"/>
                  </a:moveTo>
                  <a:cubicBezTo>
                    <a:pt x="12704" y="10116"/>
                    <a:pt x="10116" y="12704"/>
                    <a:pt x="6924" y="12704"/>
                  </a:cubicBezTo>
                  <a:cubicBezTo>
                    <a:pt x="3732" y="12704"/>
                    <a:pt x="1144" y="10116"/>
                    <a:pt x="1144" y="6924"/>
                  </a:cubicBezTo>
                  <a:cubicBezTo>
                    <a:pt x="1144" y="3732"/>
                    <a:pt x="3732" y="1144"/>
                    <a:pt x="6924" y="1144"/>
                  </a:cubicBezTo>
                  <a:cubicBezTo>
                    <a:pt x="10116" y="1144"/>
                    <a:pt x="12704" y="3732"/>
                    <a:pt x="12704" y="6924"/>
                  </a:cubicBezTo>
                  <a:close/>
                </a:path>
              </a:pathLst>
            </a:custGeom>
            <a:solidFill>
              <a:schemeClr val="bg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68">
              <a:extLst>
                <a:ext uri="{FF2B5EF4-FFF2-40B4-BE49-F238E27FC236}">
                  <a16:creationId xmlns:a16="http://schemas.microsoft.com/office/drawing/2014/main" id="{7D07636B-F224-7943-46F8-A13BA89E4188}"/>
                </a:ext>
              </a:extLst>
            </p:cNvPr>
            <p:cNvSpPr/>
            <p:nvPr/>
          </p:nvSpPr>
          <p:spPr>
            <a:xfrm>
              <a:off x="4946195" y="985799"/>
              <a:ext cx="100186" cy="123306"/>
            </a:xfrm>
            <a:custGeom>
              <a:avLst/>
              <a:gdLst>
                <a:gd name="connsiteX0" fmla="*/ 84414 w 100186"/>
                <a:gd name="connsiteY0" fmla="*/ 47441 h 123306"/>
                <a:gd name="connsiteX1" fmla="*/ 58944 w 100186"/>
                <a:gd name="connsiteY1" fmla="*/ 47441 h 123306"/>
                <a:gd name="connsiteX2" fmla="*/ 58944 w 100186"/>
                <a:gd name="connsiteY2" fmla="*/ 29908 h 123306"/>
                <a:gd name="connsiteX3" fmla="*/ 64585 w 100186"/>
                <a:gd name="connsiteY3" fmla="*/ 8853 h 123306"/>
                <a:gd name="connsiteX4" fmla="*/ 43531 w 100186"/>
                <a:gd name="connsiteY4" fmla="*/ 3212 h 123306"/>
                <a:gd name="connsiteX5" fmla="*/ 37889 w 100186"/>
                <a:gd name="connsiteY5" fmla="*/ 24266 h 123306"/>
                <a:gd name="connsiteX6" fmla="*/ 43531 w 100186"/>
                <a:gd name="connsiteY6" fmla="*/ 29908 h 123306"/>
                <a:gd name="connsiteX7" fmla="*/ 43531 w 100186"/>
                <a:gd name="connsiteY7" fmla="*/ 47441 h 123306"/>
                <a:gd name="connsiteX8" fmla="*/ 18060 w 100186"/>
                <a:gd name="connsiteY8" fmla="*/ 47441 h 123306"/>
                <a:gd name="connsiteX9" fmla="*/ 1144 w 100186"/>
                <a:gd name="connsiteY9" fmla="*/ 64357 h 123306"/>
                <a:gd name="connsiteX10" fmla="*/ 1144 w 100186"/>
                <a:gd name="connsiteY10" fmla="*/ 107591 h 123306"/>
                <a:gd name="connsiteX11" fmla="*/ 18060 w 100186"/>
                <a:gd name="connsiteY11" fmla="*/ 124507 h 123306"/>
                <a:gd name="connsiteX12" fmla="*/ 84414 w 100186"/>
                <a:gd name="connsiteY12" fmla="*/ 124507 h 123306"/>
                <a:gd name="connsiteX13" fmla="*/ 101330 w 100186"/>
                <a:gd name="connsiteY13" fmla="*/ 107591 h 123306"/>
                <a:gd name="connsiteX14" fmla="*/ 101330 w 100186"/>
                <a:gd name="connsiteY14" fmla="*/ 64357 h 123306"/>
                <a:gd name="connsiteX15" fmla="*/ 84414 w 100186"/>
                <a:gd name="connsiteY15" fmla="*/ 47441 h 123306"/>
                <a:gd name="connsiteX16" fmla="*/ 31971 w 100186"/>
                <a:gd name="connsiteY16" fmla="*/ 97534 h 123306"/>
                <a:gd name="connsiteX17" fmla="*/ 20411 w 100186"/>
                <a:gd name="connsiteY17" fmla="*/ 85974 h 123306"/>
                <a:gd name="connsiteX18" fmla="*/ 31971 w 100186"/>
                <a:gd name="connsiteY18" fmla="*/ 74414 h 123306"/>
                <a:gd name="connsiteX19" fmla="*/ 43531 w 100186"/>
                <a:gd name="connsiteY19" fmla="*/ 85974 h 123306"/>
                <a:gd name="connsiteX20" fmla="*/ 31971 w 100186"/>
                <a:gd name="connsiteY20" fmla="*/ 97534 h 123306"/>
                <a:gd name="connsiteX21" fmla="*/ 70504 w 100186"/>
                <a:gd name="connsiteY21" fmla="*/ 97534 h 123306"/>
                <a:gd name="connsiteX22" fmla="*/ 58944 w 100186"/>
                <a:gd name="connsiteY22" fmla="*/ 85974 h 123306"/>
                <a:gd name="connsiteX23" fmla="*/ 70504 w 100186"/>
                <a:gd name="connsiteY23" fmla="*/ 74414 h 123306"/>
                <a:gd name="connsiteX24" fmla="*/ 82064 w 100186"/>
                <a:gd name="connsiteY24" fmla="*/ 85974 h 123306"/>
                <a:gd name="connsiteX25" fmla="*/ 70504 w 100186"/>
                <a:gd name="connsiteY25" fmla="*/ 97534 h 12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0186" h="123306">
                  <a:moveTo>
                    <a:pt x="84414" y="47441"/>
                  </a:moveTo>
                  <a:lnTo>
                    <a:pt x="58944" y="47441"/>
                  </a:lnTo>
                  <a:lnTo>
                    <a:pt x="58944" y="29908"/>
                  </a:lnTo>
                  <a:cubicBezTo>
                    <a:pt x="66316" y="25652"/>
                    <a:pt x="68842" y="16225"/>
                    <a:pt x="64585" y="8853"/>
                  </a:cubicBezTo>
                  <a:cubicBezTo>
                    <a:pt x="60329" y="1481"/>
                    <a:pt x="50903" y="-1045"/>
                    <a:pt x="43531" y="3212"/>
                  </a:cubicBezTo>
                  <a:cubicBezTo>
                    <a:pt x="36158" y="7468"/>
                    <a:pt x="33632" y="16894"/>
                    <a:pt x="37889" y="24266"/>
                  </a:cubicBezTo>
                  <a:cubicBezTo>
                    <a:pt x="39242" y="26610"/>
                    <a:pt x="41187" y="28555"/>
                    <a:pt x="43531" y="29908"/>
                  </a:cubicBezTo>
                  <a:lnTo>
                    <a:pt x="43531" y="47441"/>
                  </a:lnTo>
                  <a:lnTo>
                    <a:pt x="18060" y="47441"/>
                  </a:lnTo>
                  <a:cubicBezTo>
                    <a:pt x="8727" y="47462"/>
                    <a:pt x="1165" y="55023"/>
                    <a:pt x="1144" y="64357"/>
                  </a:cubicBezTo>
                  <a:lnTo>
                    <a:pt x="1144" y="107591"/>
                  </a:lnTo>
                  <a:cubicBezTo>
                    <a:pt x="1165" y="116925"/>
                    <a:pt x="8727" y="124486"/>
                    <a:pt x="18060" y="124507"/>
                  </a:cubicBezTo>
                  <a:lnTo>
                    <a:pt x="84414" y="124507"/>
                  </a:lnTo>
                  <a:cubicBezTo>
                    <a:pt x="93748" y="124486"/>
                    <a:pt x="101309" y="116925"/>
                    <a:pt x="101330" y="107591"/>
                  </a:cubicBezTo>
                  <a:lnTo>
                    <a:pt x="101330" y="64357"/>
                  </a:lnTo>
                  <a:cubicBezTo>
                    <a:pt x="101309" y="55023"/>
                    <a:pt x="93748" y="47462"/>
                    <a:pt x="84414" y="47441"/>
                  </a:cubicBezTo>
                  <a:close/>
                  <a:moveTo>
                    <a:pt x="31971" y="97534"/>
                  </a:moveTo>
                  <a:cubicBezTo>
                    <a:pt x="25586" y="97534"/>
                    <a:pt x="20411" y="92359"/>
                    <a:pt x="20411" y="85974"/>
                  </a:cubicBezTo>
                  <a:cubicBezTo>
                    <a:pt x="20411" y="79589"/>
                    <a:pt x="25586" y="74414"/>
                    <a:pt x="31971" y="74414"/>
                  </a:cubicBezTo>
                  <a:cubicBezTo>
                    <a:pt x="38355" y="74414"/>
                    <a:pt x="43531" y="79589"/>
                    <a:pt x="43531" y="85974"/>
                  </a:cubicBezTo>
                  <a:cubicBezTo>
                    <a:pt x="43531" y="92359"/>
                    <a:pt x="38355" y="97534"/>
                    <a:pt x="31971" y="97534"/>
                  </a:cubicBezTo>
                  <a:close/>
                  <a:moveTo>
                    <a:pt x="70504" y="97534"/>
                  </a:moveTo>
                  <a:cubicBezTo>
                    <a:pt x="64119" y="97534"/>
                    <a:pt x="58944" y="92359"/>
                    <a:pt x="58944" y="85974"/>
                  </a:cubicBezTo>
                  <a:cubicBezTo>
                    <a:pt x="58944" y="79589"/>
                    <a:pt x="64119" y="74414"/>
                    <a:pt x="70504" y="74414"/>
                  </a:cubicBezTo>
                  <a:cubicBezTo>
                    <a:pt x="76888" y="74414"/>
                    <a:pt x="82064" y="79589"/>
                    <a:pt x="82064" y="85974"/>
                  </a:cubicBezTo>
                  <a:cubicBezTo>
                    <a:pt x="82064" y="92359"/>
                    <a:pt x="76888" y="97534"/>
                    <a:pt x="70504" y="97534"/>
                  </a:cubicBezTo>
                  <a:close/>
                </a:path>
              </a:pathLst>
            </a:custGeom>
            <a:solidFill>
              <a:schemeClr val="bg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69">
              <a:extLst>
                <a:ext uri="{FF2B5EF4-FFF2-40B4-BE49-F238E27FC236}">
                  <a16:creationId xmlns:a16="http://schemas.microsoft.com/office/drawing/2014/main" id="{5D9519C6-6C05-147A-ACDA-DFFBB007474B}"/>
                </a:ext>
              </a:extLst>
            </p:cNvPr>
            <p:cNvSpPr/>
            <p:nvPr/>
          </p:nvSpPr>
          <p:spPr>
            <a:xfrm>
              <a:off x="4972514" y="1064849"/>
              <a:ext cx="11560" cy="11560"/>
            </a:xfrm>
            <a:custGeom>
              <a:avLst/>
              <a:gdLst>
                <a:gd name="connsiteX0" fmla="*/ 12704 w 11559"/>
                <a:gd name="connsiteY0" fmla="*/ 6924 h 11559"/>
                <a:gd name="connsiteX1" fmla="*/ 6924 w 11559"/>
                <a:gd name="connsiteY1" fmla="*/ 12704 h 11559"/>
                <a:gd name="connsiteX2" fmla="*/ 1144 w 11559"/>
                <a:gd name="connsiteY2" fmla="*/ 6924 h 11559"/>
                <a:gd name="connsiteX3" fmla="*/ 6924 w 11559"/>
                <a:gd name="connsiteY3" fmla="*/ 1144 h 11559"/>
                <a:gd name="connsiteX4" fmla="*/ 12704 w 11559"/>
                <a:gd name="connsiteY4" fmla="*/ 6924 h 1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9" h="11559">
                  <a:moveTo>
                    <a:pt x="12704" y="6924"/>
                  </a:moveTo>
                  <a:cubicBezTo>
                    <a:pt x="12704" y="10116"/>
                    <a:pt x="10116" y="12704"/>
                    <a:pt x="6924" y="12704"/>
                  </a:cubicBezTo>
                  <a:cubicBezTo>
                    <a:pt x="3732" y="12704"/>
                    <a:pt x="1144" y="10116"/>
                    <a:pt x="1144" y="6924"/>
                  </a:cubicBezTo>
                  <a:cubicBezTo>
                    <a:pt x="1144" y="3732"/>
                    <a:pt x="3732" y="1144"/>
                    <a:pt x="6924" y="1144"/>
                  </a:cubicBezTo>
                  <a:cubicBezTo>
                    <a:pt x="10116" y="1144"/>
                    <a:pt x="12704" y="3732"/>
                    <a:pt x="12704" y="6924"/>
                  </a:cubicBezTo>
                  <a:close/>
                </a:path>
              </a:pathLst>
            </a:custGeom>
            <a:solidFill>
              <a:schemeClr val="bg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70">
              <a:extLst>
                <a:ext uri="{FF2B5EF4-FFF2-40B4-BE49-F238E27FC236}">
                  <a16:creationId xmlns:a16="http://schemas.microsoft.com/office/drawing/2014/main" id="{9D303A9F-079B-172F-6C91-5DA7FB5F014D}"/>
                </a:ext>
              </a:extLst>
            </p:cNvPr>
            <p:cNvSpPr/>
            <p:nvPr/>
          </p:nvSpPr>
          <p:spPr>
            <a:xfrm>
              <a:off x="4871760" y="1069357"/>
              <a:ext cx="242759" cy="161840"/>
            </a:xfrm>
            <a:custGeom>
              <a:avLst/>
              <a:gdLst>
                <a:gd name="connsiteX0" fmla="*/ 225859 w 242759"/>
                <a:gd name="connsiteY0" fmla="*/ 121175 h 161839"/>
                <a:gd name="connsiteX1" fmla="*/ 225859 w 242759"/>
                <a:gd name="connsiteY1" fmla="*/ 89077 h 161839"/>
                <a:gd name="connsiteX2" fmla="*/ 208558 w 242759"/>
                <a:gd name="connsiteY2" fmla="*/ 71775 h 161839"/>
                <a:gd name="connsiteX3" fmla="*/ 187326 w 242759"/>
                <a:gd name="connsiteY3" fmla="*/ 71775 h 161839"/>
                <a:gd name="connsiteX4" fmla="*/ 187326 w 242759"/>
                <a:gd name="connsiteY4" fmla="*/ 52509 h 161839"/>
                <a:gd name="connsiteX5" fmla="*/ 64019 w 242759"/>
                <a:gd name="connsiteY5" fmla="*/ 52509 h 161839"/>
                <a:gd name="connsiteX6" fmla="*/ 64019 w 242759"/>
                <a:gd name="connsiteY6" fmla="*/ 75629 h 161839"/>
                <a:gd name="connsiteX7" fmla="*/ 35081 w 242759"/>
                <a:gd name="connsiteY7" fmla="*/ 75629 h 161839"/>
                <a:gd name="connsiteX8" fmla="*/ 33193 w 242759"/>
                <a:gd name="connsiteY8" fmla="*/ 73741 h 161839"/>
                <a:gd name="connsiteX9" fmla="*/ 33193 w 242759"/>
                <a:gd name="connsiteY9" fmla="*/ 41797 h 161839"/>
                <a:gd name="connsiteX10" fmla="*/ 50094 w 242759"/>
                <a:gd name="connsiteY10" fmla="*/ 10729 h 161839"/>
                <a:gd name="connsiteX11" fmla="*/ 44753 w 242759"/>
                <a:gd name="connsiteY11" fmla="*/ 1144 h 161839"/>
                <a:gd name="connsiteX12" fmla="*/ 33193 w 242759"/>
                <a:gd name="connsiteY12" fmla="*/ 11394 h 161839"/>
                <a:gd name="connsiteX13" fmla="*/ 35775 w 242759"/>
                <a:gd name="connsiteY13" fmla="*/ 17829 h 161839"/>
                <a:gd name="connsiteX14" fmla="*/ 26089 w 242759"/>
                <a:gd name="connsiteY14" fmla="*/ 27410 h 161839"/>
                <a:gd name="connsiteX15" fmla="*/ 16508 w 242759"/>
                <a:gd name="connsiteY15" fmla="*/ 17724 h 161839"/>
                <a:gd name="connsiteX16" fmla="*/ 18858 w 242759"/>
                <a:gd name="connsiteY16" fmla="*/ 11471 h 161839"/>
                <a:gd name="connsiteX17" fmla="*/ 7299 w 242759"/>
                <a:gd name="connsiteY17" fmla="*/ 1337 h 161839"/>
                <a:gd name="connsiteX18" fmla="*/ 9747 w 242759"/>
                <a:gd name="connsiteY18" fmla="*/ 36673 h 161839"/>
                <a:gd name="connsiteX19" fmla="*/ 17780 w 242759"/>
                <a:gd name="connsiteY19" fmla="*/ 41373 h 161839"/>
                <a:gd name="connsiteX20" fmla="*/ 17780 w 242759"/>
                <a:gd name="connsiteY20" fmla="*/ 73741 h 161839"/>
                <a:gd name="connsiteX21" fmla="*/ 35081 w 242759"/>
                <a:gd name="connsiteY21" fmla="*/ 91042 h 161839"/>
                <a:gd name="connsiteX22" fmla="*/ 64019 w 242759"/>
                <a:gd name="connsiteY22" fmla="*/ 91042 h 161839"/>
                <a:gd name="connsiteX23" fmla="*/ 64019 w 242759"/>
                <a:gd name="connsiteY23" fmla="*/ 160402 h 161839"/>
                <a:gd name="connsiteX24" fmla="*/ 187326 w 242759"/>
                <a:gd name="connsiteY24" fmla="*/ 160402 h 161839"/>
                <a:gd name="connsiteX25" fmla="*/ 187326 w 242759"/>
                <a:gd name="connsiteY25" fmla="*/ 87189 h 161839"/>
                <a:gd name="connsiteX26" fmla="*/ 208558 w 242759"/>
                <a:gd name="connsiteY26" fmla="*/ 87189 h 161839"/>
                <a:gd name="connsiteX27" fmla="*/ 210446 w 242759"/>
                <a:gd name="connsiteY27" fmla="*/ 89077 h 161839"/>
                <a:gd name="connsiteX28" fmla="*/ 210446 w 242759"/>
                <a:gd name="connsiteY28" fmla="*/ 121175 h 161839"/>
                <a:gd name="connsiteX29" fmla="*/ 194324 w 242759"/>
                <a:gd name="connsiteY29" fmla="*/ 152715 h 161839"/>
                <a:gd name="connsiteX30" fmla="*/ 199425 w 242759"/>
                <a:gd name="connsiteY30" fmla="*/ 161635 h 161839"/>
                <a:gd name="connsiteX31" fmla="*/ 210985 w 242759"/>
                <a:gd name="connsiteY31" fmla="*/ 151385 h 161839"/>
                <a:gd name="connsiteX32" fmla="*/ 208519 w 242759"/>
                <a:gd name="connsiteY32" fmla="*/ 144989 h 161839"/>
                <a:gd name="connsiteX33" fmla="*/ 218160 w 242759"/>
                <a:gd name="connsiteY33" fmla="*/ 135363 h 161839"/>
                <a:gd name="connsiteX34" fmla="*/ 227786 w 242759"/>
                <a:gd name="connsiteY34" fmla="*/ 145005 h 161839"/>
                <a:gd name="connsiteX35" fmla="*/ 225397 w 242759"/>
                <a:gd name="connsiteY35" fmla="*/ 151346 h 161839"/>
                <a:gd name="connsiteX36" fmla="*/ 236957 w 242759"/>
                <a:gd name="connsiteY36" fmla="*/ 161481 h 161839"/>
                <a:gd name="connsiteX37" fmla="*/ 234680 w 242759"/>
                <a:gd name="connsiteY37" fmla="*/ 126187 h 161839"/>
                <a:gd name="connsiteX38" fmla="*/ 225859 w 242759"/>
                <a:gd name="connsiteY38" fmla="*/ 121175 h 161839"/>
                <a:gd name="connsiteX39" fmla="*/ 171912 w 242759"/>
                <a:gd name="connsiteY39" fmla="*/ 106455 h 161839"/>
                <a:gd name="connsiteX40" fmla="*/ 161200 w 242759"/>
                <a:gd name="connsiteY40" fmla="*/ 106455 h 161839"/>
                <a:gd name="connsiteX41" fmla="*/ 160160 w 242759"/>
                <a:gd name="connsiteY41" fmla="*/ 106879 h 161839"/>
                <a:gd name="connsiteX42" fmla="*/ 148369 w 242759"/>
                <a:gd name="connsiteY42" fmla="*/ 118940 h 161839"/>
                <a:gd name="connsiteX43" fmla="*/ 139390 w 242759"/>
                <a:gd name="connsiteY43" fmla="*/ 97670 h 161839"/>
                <a:gd name="connsiteX44" fmla="*/ 122628 w 242759"/>
                <a:gd name="connsiteY44" fmla="*/ 132350 h 161839"/>
                <a:gd name="connsiteX45" fmla="*/ 110876 w 242759"/>
                <a:gd name="connsiteY45" fmla="*/ 87189 h 161839"/>
                <a:gd name="connsiteX46" fmla="*/ 101821 w 242759"/>
                <a:gd name="connsiteY46" fmla="*/ 106455 h 161839"/>
                <a:gd name="connsiteX47" fmla="*/ 83286 w 242759"/>
                <a:gd name="connsiteY47" fmla="*/ 106455 h 161839"/>
                <a:gd name="connsiteX48" fmla="*/ 83286 w 242759"/>
                <a:gd name="connsiteY48" fmla="*/ 98749 h 161839"/>
                <a:gd name="connsiteX49" fmla="*/ 96927 w 242759"/>
                <a:gd name="connsiteY49" fmla="*/ 98749 h 161839"/>
                <a:gd name="connsiteX50" fmla="*/ 112957 w 242759"/>
                <a:gd name="connsiteY50" fmla="*/ 64647 h 161839"/>
                <a:gd name="connsiteX51" fmla="*/ 124825 w 242759"/>
                <a:gd name="connsiteY51" fmla="*/ 110039 h 161839"/>
                <a:gd name="connsiteX52" fmla="*/ 139891 w 242759"/>
                <a:gd name="connsiteY52" fmla="*/ 79212 h 161839"/>
                <a:gd name="connsiteX53" fmla="*/ 150989 w 242759"/>
                <a:gd name="connsiteY53" fmla="*/ 105492 h 161839"/>
                <a:gd name="connsiteX54" fmla="*/ 154842 w 242759"/>
                <a:gd name="connsiteY54" fmla="*/ 101639 h 161839"/>
                <a:gd name="connsiteX55" fmla="*/ 161200 w 242759"/>
                <a:gd name="connsiteY55" fmla="*/ 98749 h 161839"/>
                <a:gd name="connsiteX56" fmla="*/ 171912 w 242759"/>
                <a:gd name="connsiteY56" fmla="*/ 98749 h 16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42759" h="161839">
                  <a:moveTo>
                    <a:pt x="225859" y="121175"/>
                  </a:moveTo>
                  <a:lnTo>
                    <a:pt x="225859" y="89077"/>
                  </a:lnTo>
                  <a:cubicBezTo>
                    <a:pt x="225859" y="79521"/>
                    <a:pt x="218113" y="71775"/>
                    <a:pt x="208558" y="71775"/>
                  </a:cubicBezTo>
                  <a:lnTo>
                    <a:pt x="187326" y="71775"/>
                  </a:lnTo>
                  <a:lnTo>
                    <a:pt x="187326" y="52509"/>
                  </a:lnTo>
                  <a:lnTo>
                    <a:pt x="64019" y="52509"/>
                  </a:lnTo>
                  <a:lnTo>
                    <a:pt x="64019" y="75629"/>
                  </a:lnTo>
                  <a:lnTo>
                    <a:pt x="35081" y="75629"/>
                  </a:lnTo>
                  <a:cubicBezTo>
                    <a:pt x="34038" y="75629"/>
                    <a:pt x="33193" y="74783"/>
                    <a:pt x="33193" y="73741"/>
                  </a:cubicBezTo>
                  <a:lnTo>
                    <a:pt x="33193" y="41797"/>
                  </a:lnTo>
                  <a:cubicBezTo>
                    <a:pt x="46439" y="37885"/>
                    <a:pt x="54006" y="23975"/>
                    <a:pt x="50094" y="10729"/>
                  </a:cubicBezTo>
                  <a:cubicBezTo>
                    <a:pt x="49045" y="7178"/>
                    <a:pt x="47221" y="3904"/>
                    <a:pt x="44753" y="1144"/>
                  </a:cubicBezTo>
                  <a:lnTo>
                    <a:pt x="33193" y="11394"/>
                  </a:lnTo>
                  <a:cubicBezTo>
                    <a:pt x="34810" y="13152"/>
                    <a:pt x="35728" y="15441"/>
                    <a:pt x="35775" y="17829"/>
                  </a:cubicBezTo>
                  <a:cubicBezTo>
                    <a:pt x="35746" y="23149"/>
                    <a:pt x="31409" y="27439"/>
                    <a:pt x="26089" y="27410"/>
                  </a:cubicBezTo>
                  <a:cubicBezTo>
                    <a:pt x="20769" y="27380"/>
                    <a:pt x="16479" y="23044"/>
                    <a:pt x="16508" y="17724"/>
                  </a:cubicBezTo>
                  <a:cubicBezTo>
                    <a:pt x="16521" y="15426"/>
                    <a:pt x="17354" y="13208"/>
                    <a:pt x="18858" y="11471"/>
                  </a:cubicBezTo>
                  <a:lnTo>
                    <a:pt x="7299" y="1337"/>
                  </a:lnTo>
                  <a:cubicBezTo>
                    <a:pt x="-1783" y="11771"/>
                    <a:pt x="-687" y="27591"/>
                    <a:pt x="9747" y="36673"/>
                  </a:cubicBezTo>
                  <a:cubicBezTo>
                    <a:pt x="12107" y="38728"/>
                    <a:pt x="14832" y="40322"/>
                    <a:pt x="17780" y="41373"/>
                  </a:cubicBezTo>
                  <a:lnTo>
                    <a:pt x="17780" y="73741"/>
                  </a:lnTo>
                  <a:cubicBezTo>
                    <a:pt x="17780" y="83296"/>
                    <a:pt x="25525" y="91042"/>
                    <a:pt x="35081" y="91042"/>
                  </a:cubicBezTo>
                  <a:lnTo>
                    <a:pt x="64019" y="91042"/>
                  </a:lnTo>
                  <a:lnTo>
                    <a:pt x="64019" y="160402"/>
                  </a:lnTo>
                  <a:lnTo>
                    <a:pt x="187326" y="160402"/>
                  </a:lnTo>
                  <a:lnTo>
                    <a:pt x="187326" y="87189"/>
                  </a:lnTo>
                  <a:lnTo>
                    <a:pt x="208558" y="87189"/>
                  </a:lnTo>
                  <a:cubicBezTo>
                    <a:pt x="209600" y="87189"/>
                    <a:pt x="210446" y="88034"/>
                    <a:pt x="210446" y="89077"/>
                  </a:cubicBezTo>
                  <a:lnTo>
                    <a:pt x="210446" y="121175"/>
                  </a:lnTo>
                  <a:cubicBezTo>
                    <a:pt x="197284" y="125433"/>
                    <a:pt x="190067" y="139553"/>
                    <a:pt x="194324" y="152715"/>
                  </a:cubicBezTo>
                  <a:cubicBezTo>
                    <a:pt x="195390" y="156009"/>
                    <a:pt x="197127" y="159046"/>
                    <a:pt x="199425" y="161635"/>
                  </a:cubicBezTo>
                  <a:lnTo>
                    <a:pt x="210985" y="151385"/>
                  </a:lnTo>
                  <a:cubicBezTo>
                    <a:pt x="209391" y="149637"/>
                    <a:pt x="208511" y="147354"/>
                    <a:pt x="208519" y="144989"/>
                  </a:cubicBezTo>
                  <a:cubicBezTo>
                    <a:pt x="208524" y="139668"/>
                    <a:pt x="212840" y="135359"/>
                    <a:pt x="218160" y="135363"/>
                  </a:cubicBezTo>
                  <a:cubicBezTo>
                    <a:pt x="223481" y="135368"/>
                    <a:pt x="227790" y="139684"/>
                    <a:pt x="227786" y="145005"/>
                  </a:cubicBezTo>
                  <a:cubicBezTo>
                    <a:pt x="227784" y="147338"/>
                    <a:pt x="226935" y="149592"/>
                    <a:pt x="225397" y="151346"/>
                  </a:cubicBezTo>
                  <a:lnTo>
                    <a:pt x="236957" y="161481"/>
                  </a:lnTo>
                  <a:cubicBezTo>
                    <a:pt x="246074" y="151106"/>
                    <a:pt x="245055" y="135305"/>
                    <a:pt x="234680" y="126187"/>
                  </a:cubicBezTo>
                  <a:cubicBezTo>
                    <a:pt x="232113" y="123931"/>
                    <a:pt x="229111" y="122225"/>
                    <a:pt x="225859" y="121175"/>
                  </a:cubicBezTo>
                  <a:close/>
                  <a:moveTo>
                    <a:pt x="171912" y="106455"/>
                  </a:moveTo>
                  <a:lnTo>
                    <a:pt x="161200" y="106455"/>
                  </a:lnTo>
                  <a:cubicBezTo>
                    <a:pt x="160828" y="106522"/>
                    <a:pt x="160473" y="106666"/>
                    <a:pt x="160160" y="106879"/>
                  </a:cubicBezTo>
                  <a:lnTo>
                    <a:pt x="148369" y="118940"/>
                  </a:lnTo>
                  <a:lnTo>
                    <a:pt x="139390" y="97670"/>
                  </a:lnTo>
                  <a:lnTo>
                    <a:pt x="122628" y="132350"/>
                  </a:lnTo>
                  <a:lnTo>
                    <a:pt x="110876" y="87189"/>
                  </a:lnTo>
                  <a:lnTo>
                    <a:pt x="101821" y="106455"/>
                  </a:lnTo>
                  <a:lnTo>
                    <a:pt x="83286" y="106455"/>
                  </a:lnTo>
                  <a:lnTo>
                    <a:pt x="83286" y="98749"/>
                  </a:lnTo>
                  <a:lnTo>
                    <a:pt x="96927" y="98749"/>
                  </a:lnTo>
                  <a:lnTo>
                    <a:pt x="112957" y="64647"/>
                  </a:lnTo>
                  <a:lnTo>
                    <a:pt x="124825" y="110039"/>
                  </a:lnTo>
                  <a:lnTo>
                    <a:pt x="139891" y="79212"/>
                  </a:lnTo>
                  <a:lnTo>
                    <a:pt x="150989" y="105492"/>
                  </a:lnTo>
                  <a:lnTo>
                    <a:pt x="154842" y="101639"/>
                  </a:lnTo>
                  <a:cubicBezTo>
                    <a:pt x="156534" y="99926"/>
                    <a:pt x="158798" y="98897"/>
                    <a:pt x="161200" y="98749"/>
                  </a:cubicBezTo>
                  <a:lnTo>
                    <a:pt x="171912" y="98749"/>
                  </a:lnTo>
                  <a:close/>
                </a:path>
              </a:pathLst>
            </a:custGeom>
            <a:solidFill>
              <a:schemeClr val="bg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41" y="4711726"/>
            <a:ext cx="2908884" cy="13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12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022D9F-7CFF-48F4-9A28-B4FA621E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2" y="328666"/>
            <a:ext cx="9145016" cy="369332"/>
          </a:xfr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Протон – быстрый запуск у подрядной организации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4E47E2-0764-0C63-6E38-320A85926E1B}"/>
              </a:ext>
            </a:extLst>
          </p:cNvPr>
          <p:cNvSpPr txBox="1"/>
          <p:nvPr/>
        </p:nvSpPr>
        <p:spPr>
          <a:xfrm>
            <a:off x="288429" y="3888159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Проект на 1 рабочее место. Срок: 3 дня. </a:t>
            </a:r>
          </a:p>
          <a:p>
            <a:pPr lvl="0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Экономический эффект: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существенно ускорился документооборот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получили четкую организацию процесса </a:t>
            </a:r>
            <a:r>
              <a:rPr lang="ru-RU" sz="1600" dirty="0">
                <a:solidFill>
                  <a:schemeClr val="tx1"/>
                </a:solidFill>
              </a:rPr>
              <a:t>подготовки сметных документов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работники предприятия </a:t>
            </a:r>
            <a:r>
              <a:rPr lang="ru-RU" sz="1600" dirty="0">
                <a:solidFill>
                  <a:srgbClr val="C00000"/>
                </a:solidFill>
              </a:rPr>
              <a:t>получили удобный инструмент </a:t>
            </a:r>
            <a:r>
              <a:rPr lang="ru-RU" sz="1600" dirty="0">
                <a:solidFill>
                  <a:schemeClr val="tx1"/>
                </a:solidFill>
              </a:rPr>
              <a:t>для выполнения повседневной работы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41" y="4320207"/>
            <a:ext cx="2908884" cy="13248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437" y="1230828"/>
            <a:ext cx="10657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CC0000"/>
              </a:buClr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Быстрый запуск функционала:</a:t>
            </a:r>
          </a:p>
          <a:p>
            <a:pPr>
              <a:spcBef>
                <a:spcPct val="20000"/>
              </a:spcBef>
              <a:buClr>
                <a:srgbClr val="CC0000"/>
              </a:buClr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• Подготовка и хранение комплекта сметной документации; </a:t>
            </a:r>
          </a:p>
          <a:p>
            <a:pPr>
              <a:spcBef>
                <a:spcPct val="20000"/>
              </a:spcBef>
              <a:buClr>
                <a:srgbClr val="CC0000"/>
              </a:buClr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• Возможность расчета смет базисно-индексный и ресурсным методом счета; </a:t>
            </a:r>
          </a:p>
          <a:p>
            <a:pPr>
              <a:spcBef>
                <a:spcPct val="20000"/>
              </a:spcBef>
              <a:buClr>
                <a:srgbClr val="CC0000"/>
              </a:buClr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• Формирование ведомостей ресурсов для оперативного планирования поставок материалов, механизмов, трудозатрат; </a:t>
            </a:r>
          </a:p>
          <a:p>
            <a:pPr>
              <a:spcBef>
                <a:spcPct val="20000"/>
              </a:spcBef>
              <a:buClr>
                <a:srgbClr val="CC0000"/>
              </a:buClr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• Ведения учета выполненных работ и фактически использованных ресурсов (формы КС-6, КС-3, М-29); </a:t>
            </a:r>
          </a:p>
          <a:p>
            <a:pPr>
              <a:spcBef>
                <a:spcPct val="20000"/>
              </a:spcBef>
              <a:buClr>
                <a:srgbClr val="CC0000"/>
              </a:buClr>
            </a:pP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• Возможность импорта/экспорта сметной документации.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85C22-6CB2-EB79-FA78-AFF5EDFBFBA4}"/>
              </a:ext>
            </a:extLst>
          </p:cNvPr>
          <p:cNvSpPr txBox="1"/>
          <p:nvPr/>
        </p:nvSpPr>
        <p:spPr>
          <a:xfrm>
            <a:off x="360437" y="5616351"/>
            <a:ext cx="10927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Подробнее ознакомиться с отзывом клиента можно на сайте фирмы «1С»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https://1c.ru/solutions/public/details/1188608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или по запросу на почту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/>
              </a:rPr>
              <a:t>smetahl@ericos-csp.ru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6582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Другая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83074</TotalTime>
  <Words>1454</Words>
  <Application>Microsoft Office PowerPoint</Application>
  <PresentationFormat>Произвольный</PresentationFormat>
  <Paragraphs>149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Futura PT Demi</vt:lpstr>
      <vt:lpstr>Roboto</vt:lpstr>
      <vt:lpstr>Tahoma</vt:lpstr>
      <vt:lpstr>Times New Roman</vt:lpstr>
      <vt:lpstr>Wingdings</vt:lpstr>
      <vt:lpstr>3_Специальное оформление</vt:lpstr>
      <vt:lpstr>Специальное оформление</vt:lpstr>
      <vt:lpstr>5_Специальное оформление</vt:lpstr>
      <vt:lpstr>Office Theme</vt:lpstr>
      <vt:lpstr>Презентация PowerPoint</vt:lpstr>
      <vt:lpstr>Новая специальность – BIM сметчик</vt:lpstr>
      <vt:lpstr>Платформа для оценки стоимости строительных работ</vt:lpstr>
      <vt:lpstr>Проблема расчета стоимости конструктивных решений</vt:lpstr>
      <vt:lpstr>Взаимодействие с экспертизой</vt:lpstr>
      <vt:lpstr>Варианты использования базы данных модели при построении корпоративных систем</vt:lpstr>
      <vt:lpstr>Мосинжпроект – корпоративная информационная система</vt:lpstr>
      <vt:lpstr>Мосинжпроект – корпоративная информационная система</vt:lpstr>
      <vt:lpstr>Протон – быстрый запуск у подрядной организации</vt:lpstr>
      <vt:lpstr>BI Group – запуск комплексной информационной системы</vt:lpstr>
      <vt:lpstr>BI Group – запуск комплексной информационной системы</vt:lpstr>
      <vt:lpstr>BI Group – запуск комплексной информационной системы</vt:lpstr>
      <vt:lpstr>BI Group – запуск комплексной информационной системы</vt:lpstr>
      <vt:lpstr>Компания "Северсталь" – централизованная система учета ПСД и управления проектами реализации</vt:lpstr>
      <vt:lpstr>Компания "Северсталь" – централизованная система учета ПСД и управления проектами реализации</vt:lpstr>
      <vt:lpstr>ПАО "Северсталь" – централизованная система учета ПСД и управления проектами реализации</vt:lpstr>
      <vt:lpstr>Компания "Северсталь" – централизованная система учета ПСД и управления проектами реализации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Марина Коровина</cp:lastModifiedBy>
  <cp:revision>3672</cp:revision>
  <cp:lastPrinted>2015-05-12T12:08:53Z</cp:lastPrinted>
  <dcterms:created xsi:type="dcterms:W3CDTF">2004-06-25T18:36:23Z</dcterms:created>
  <dcterms:modified xsi:type="dcterms:W3CDTF">2023-01-24T12:08:25Z</dcterms:modified>
</cp:coreProperties>
</file>